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69" r:id="rId5"/>
    <p:sldId id="2147471426" r:id="rId6"/>
    <p:sldId id="2076137284" r:id="rId7"/>
    <p:sldId id="2076137285" r:id="rId8"/>
    <p:sldId id="2147471402" r:id="rId9"/>
    <p:sldId id="2147471409" r:id="rId10"/>
    <p:sldId id="2147471418" r:id="rId11"/>
    <p:sldId id="2147471422" r:id="rId12"/>
    <p:sldId id="2147471424" r:id="rId13"/>
    <p:sldId id="2147471427" r:id="rId14"/>
    <p:sldId id="2147471420" r:id="rId15"/>
  </p:sldIdLst>
  <p:sldSz cx="9144000" cy="5143500" type="screen16x9"/>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29074B8-C3B8-804E-AEA9-01C15A487236}">
          <p14:sldIdLst>
            <p14:sldId id="269"/>
            <p14:sldId id="2147471426"/>
            <p14:sldId id="2076137284"/>
          </p14:sldIdLst>
        </p14:section>
        <p14:section name="kintone概要" id="{69BCF862-B9A0-4902-BB24-4C005F5F3E80}">
          <p14:sldIdLst>
            <p14:sldId id="2076137285"/>
            <p14:sldId id="2147471402"/>
          </p14:sldIdLst>
        </p14:section>
        <p14:section name="ハンズオン" id="{37FAF3DB-BDCD-47D7-A9E9-FDE52C3199B2}">
          <p14:sldIdLst>
            <p14:sldId id="2147471409"/>
            <p14:sldId id="2147471418"/>
            <p14:sldId id="2147471422"/>
            <p14:sldId id="2147471424"/>
            <p14:sldId id="2147471427"/>
            <p14:sldId id="2147471420"/>
          </p14:sldIdLst>
        </p14:section>
      </p14:sectionLst>
    </p:ext>
    <p:ext uri="{EFAFB233-063F-42B5-8137-9DF3F51BA10A}">
      <p15:sldGuideLst xmlns:p15="http://schemas.microsoft.com/office/powerpoint/2012/main">
        <p15:guide id="1" orient="horz" pos="972">
          <p15:clr>
            <a:srgbClr val="A4A3A4"/>
          </p15:clr>
        </p15:guide>
        <p15:guide id="2" orient="horz" pos="1620">
          <p15:clr>
            <a:srgbClr val="A4A3A4"/>
          </p15:clr>
        </p15:guide>
        <p15:guide id="3" pos="28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EF9"/>
    <a:srgbClr val="5BBC82"/>
    <a:srgbClr val="548235"/>
    <a:srgbClr val="7F6000"/>
    <a:srgbClr val="FFBF00"/>
    <a:srgbClr val="F75F1E"/>
    <a:srgbClr val="F2F2F2"/>
    <a:srgbClr val="FFD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64DFD-4E8F-495C-BCE3-0CCA6825D4A6}" v="2" dt="2025-08-23T11:01:32.035"/>
    <p1510:client id="{A47C33FC-84B5-F7BB-188B-EEB5399D5E89}" v="4" dt="2025-08-23T11:00:23.957"/>
  </p1510:revLst>
</p1510:revInfo>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19" autoAdjust="0"/>
  </p:normalViewPr>
  <p:slideViewPr>
    <p:cSldViewPr snapToGrid="0">
      <p:cViewPr varScale="1">
        <p:scale>
          <a:sx n="136" d="100"/>
          <a:sy n="136" d="100"/>
        </p:scale>
        <p:origin x="894" y="114"/>
      </p:cViewPr>
      <p:guideLst>
        <p:guide orient="horz" pos="972"/>
        <p:guide orient="horz" pos="1620"/>
        <p:guide pos="287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本孝志(PVC)" userId="S::takashi_matsumoto@pvcjp.com::21d7afa0-1c0b-42ea-b0d2-7a09fb4cb2b5" providerId="AD" clId="Web-{A47C33FC-84B5-F7BB-188B-EEB5399D5E89}"/>
    <pc:docChg chg="modSld">
      <pc:chgData name="松本孝志(PVC)" userId="S::takashi_matsumoto@pvcjp.com::21d7afa0-1c0b-42ea-b0d2-7a09fb4cb2b5" providerId="AD" clId="Web-{A47C33FC-84B5-F7BB-188B-EEB5399D5E89}" dt="2025-08-23T11:00:22.582" v="0" actId="20577"/>
      <pc:docMkLst>
        <pc:docMk/>
      </pc:docMkLst>
      <pc:sldChg chg="modSp">
        <pc:chgData name="松本孝志(PVC)" userId="S::takashi_matsumoto@pvcjp.com::21d7afa0-1c0b-42ea-b0d2-7a09fb4cb2b5" providerId="AD" clId="Web-{A47C33FC-84B5-F7BB-188B-EEB5399D5E89}" dt="2025-08-23T11:00:22.582" v="0" actId="20577"/>
        <pc:sldMkLst>
          <pc:docMk/>
          <pc:sldMk cId="2824129592" sldId="269"/>
        </pc:sldMkLst>
        <pc:spChg chg="mod">
          <ac:chgData name="松本孝志(PVC)" userId="S::takashi_matsumoto@pvcjp.com::21d7afa0-1c0b-42ea-b0d2-7a09fb4cb2b5" providerId="AD" clId="Web-{A47C33FC-84B5-F7BB-188B-EEB5399D5E89}" dt="2025-08-23T11:00:22.582" v="0" actId="20577"/>
          <ac:spMkLst>
            <pc:docMk/>
            <pc:sldMk cId="2824129592" sldId="269"/>
            <ac:spMk id="3" creationId="{3DA26C59-6B0E-5BA9-60D9-D02E5A40C1EE}"/>
          </ac:spMkLst>
        </pc:spChg>
      </pc:sldChg>
    </pc:docChg>
  </pc:docChgLst>
  <pc:docChgLst>
    <pc:chgData name="松本孝志(PVC)" userId="21d7afa0-1c0b-42ea-b0d2-7a09fb4cb2b5" providerId="ADAL" clId="{6C964DFD-4E8F-495C-BCE3-0CCA6825D4A6}"/>
    <pc:docChg chg="modSld sldOrd">
      <pc:chgData name="松本孝志(PVC)" userId="21d7afa0-1c0b-42ea-b0d2-7a09fb4cb2b5" providerId="ADAL" clId="{6C964DFD-4E8F-495C-BCE3-0CCA6825D4A6}" dt="2025-08-23T11:01:32.035" v="3" actId="255"/>
      <pc:docMkLst>
        <pc:docMk/>
      </pc:docMkLst>
      <pc:sldChg chg="modSp mod">
        <pc:chgData name="松本孝志(PVC)" userId="21d7afa0-1c0b-42ea-b0d2-7a09fb4cb2b5" providerId="ADAL" clId="{6C964DFD-4E8F-495C-BCE3-0CCA6825D4A6}" dt="2025-08-23T11:01:32.035" v="3" actId="255"/>
        <pc:sldMkLst>
          <pc:docMk/>
          <pc:sldMk cId="941830028" sldId="2147471420"/>
        </pc:sldMkLst>
        <pc:spChg chg="mod">
          <ac:chgData name="松本孝志(PVC)" userId="21d7afa0-1c0b-42ea-b0d2-7a09fb4cb2b5" providerId="ADAL" clId="{6C964DFD-4E8F-495C-BCE3-0CCA6825D4A6}" dt="2025-08-23T11:01:26.927" v="2" actId="2711"/>
          <ac:spMkLst>
            <pc:docMk/>
            <pc:sldMk cId="941830028" sldId="2147471420"/>
            <ac:spMk id="4" creationId="{8429FF47-0700-4FF2-A5FB-656E28C1205C}"/>
          </ac:spMkLst>
        </pc:spChg>
        <pc:spChg chg="mod">
          <ac:chgData name="松本孝志(PVC)" userId="21d7afa0-1c0b-42ea-b0d2-7a09fb4cb2b5" providerId="ADAL" clId="{6C964DFD-4E8F-495C-BCE3-0CCA6825D4A6}" dt="2025-08-23T11:01:26.927" v="2" actId="2711"/>
          <ac:spMkLst>
            <pc:docMk/>
            <pc:sldMk cId="941830028" sldId="2147471420"/>
            <ac:spMk id="9" creationId="{C960873F-7E98-1D00-E128-658E43C2A923}"/>
          </ac:spMkLst>
        </pc:spChg>
        <pc:spChg chg="mod">
          <ac:chgData name="松本孝志(PVC)" userId="21d7afa0-1c0b-42ea-b0d2-7a09fb4cb2b5" providerId="ADAL" clId="{6C964DFD-4E8F-495C-BCE3-0CCA6825D4A6}" dt="2025-08-23T11:01:26.927" v="2" actId="2711"/>
          <ac:spMkLst>
            <pc:docMk/>
            <pc:sldMk cId="941830028" sldId="2147471420"/>
            <ac:spMk id="13" creationId="{B48BA73C-9FFA-6A21-CCB9-93D42C27C4A6}"/>
          </ac:spMkLst>
        </pc:spChg>
        <pc:spChg chg="mod">
          <ac:chgData name="松本孝志(PVC)" userId="21d7afa0-1c0b-42ea-b0d2-7a09fb4cb2b5" providerId="ADAL" clId="{6C964DFD-4E8F-495C-BCE3-0CCA6825D4A6}" dt="2025-08-23T11:01:32.035" v="3" actId="255"/>
          <ac:spMkLst>
            <pc:docMk/>
            <pc:sldMk cId="941830028" sldId="2147471420"/>
            <ac:spMk id="23" creationId="{85210122-F6F1-D67A-0E52-ADE9FAB15B82}"/>
          </ac:spMkLst>
        </pc:spChg>
        <pc:spChg chg="mod">
          <ac:chgData name="松本孝志(PVC)" userId="21d7afa0-1c0b-42ea-b0d2-7a09fb4cb2b5" providerId="ADAL" clId="{6C964DFD-4E8F-495C-BCE3-0CCA6825D4A6}" dt="2025-08-23T11:01:19.262" v="1" actId="2711"/>
          <ac:spMkLst>
            <pc:docMk/>
            <pc:sldMk cId="941830028" sldId="2147471420"/>
            <ac:spMk id="29" creationId="{3450A0BE-F2CA-8682-BA3B-8D8A1301D561}"/>
          </ac:spMkLst>
        </pc:spChg>
        <pc:grpChg chg="mod">
          <ac:chgData name="松本孝志(PVC)" userId="21d7afa0-1c0b-42ea-b0d2-7a09fb4cb2b5" providerId="ADAL" clId="{6C964DFD-4E8F-495C-BCE3-0CCA6825D4A6}" dt="2025-08-23T11:01:26.927" v="2" actId="2711"/>
          <ac:grpSpMkLst>
            <pc:docMk/>
            <pc:sldMk cId="941830028" sldId="2147471420"/>
            <ac:grpSpMk id="15" creationId="{F6FC0962-3E95-3F88-57B7-255454D54AC9}"/>
          </ac:grpSpMkLst>
        </pc:grpChg>
        <pc:grpChg chg="mod">
          <ac:chgData name="松本孝志(PVC)" userId="21d7afa0-1c0b-42ea-b0d2-7a09fb4cb2b5" providerId="ADAL" clId="{6C964DFD-4E8F-495C-BCE3-0CCA6825D4A6}" dt="2025-08-23T11:01:26.927" v="2" actId="2711"/>
          <ac:grpSpMkLst>
            <pc:docMk/>
            <pc:sldMk cId="941830028" sldId="2147471420"/>
            <ac:grpSpMk id="17" creationId="{ADA6CDBD-797F-7862-6027-2653AD6BEC53}"/>
          </ac:grpSpMkLst>
        </pc:grpChg>
        <pc:grpChg chg="mod">
          <ac:chgData name="松本孝志(PVC)" userId="21d7afa0-1c0b-42ea-b0d2-7a09fb4cb2b5" providerId="ADAL" clId="{6C964DFD-4E8F-495C-BCE3-0CCA6825D4A6}" dt="2025-08-23T11:01:26.927" v="2" actId="2711"/>
          <ac:grpSpMkLst>
            <pc:docMk/>
            <pc:sldMk cId="941830028" sldId="2147471420"/>
            <ac:grpSpMk id="21" creationId="{2C679407-E2AC-9346-B84C-EC1885B347B1}"/>
          </ac:grpSpMkLst>
        </pc:grpChg>
        <pc:picChg chg="mod">
          <ac:chgData name="松本孝志(PVC)" userId="21d7afa0-1c0b-42ea-b0d2-7a09fb4cb2b5" providerId="ADAL" clId="{6C964DFD-4E8F-495C-BCE3-0CCA6825D4A6}" dt="2025-08-23T11:01:26.927" v="2" actId="2711"/>
          <ac:picMkLst>
            <pc:docMk/>
            <pc:sldMk cId="941830028" sldId="2147471420"/>
            <ac:picMk id="12" creationId="{89826EE5-8CE7-07E4-F6A0-EF7F529AF2DE}"/>
          </ac:picMkLst>
        </pc:picChg>
      </pc:sldChg>
      <pc:sldChg chg="ord">
        <pc:chgData name="松本孝志(PVC)" userId="21d7afa0-1c0b-42ea-b0d2-7a09fb4cb2b5" providerId="ADAL" clId="{6C964DFD-4E8F-495C-BCE3-0CCA6825D4A6}" dt="2025-08-23T11:00:55.090" v="0" actId="20578"/>
        <pc:sldMkLst>
          <pc:docMk/>
          <pc:sldMk cId="128008629" sldId="214747142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latin typeface="YuGothic Medium"/>
              <a:ea typeface="YuGothic Medium"/>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FBC23-8DB7-3C47-9F0A-F14745C863F0}" type="datetime1">
              <a:rPr kumimoji="1" lang="ja-JP" altLang="en-US" smtClean="0">
                <a:latin typeface="YuGothic Medium"/>
                <a:ea typeface="YuGothic Medium"/>
              </a:rPr>
              <a:t>2025/8/23</a:t>
            </a:fld>
            <a:endParaRPr kumimoji="1" lang="ja-JP" altLang="en-US">
              <a:latin typeface="YuGothic Medium"/>
              <a:ea typeface="YuGothic Medium"/>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latin typeface="YuGothic Medium"/>
              <a:ea typeface="YuGothic Medium"/>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5097B-A310-C841-9F79-B568900B5B48}" type="slidenum">
              <a:rPr kumimoji="1" lang="ja-JP" altLang="en-US" smtClean="0">
                <a:latin typeface="YuGothic Medium"/>
                <a:ea typeface="YuGothic Medium"/>
              </a:rPr>
              <a:t>‹#›</a:t>
            </a:fld>
            <a:endParaRPr kumimoji="1" lang="ja-JP" altLang="en-US">
              <a:latin typeface="YuGothic Medium"/>
              <a:ea typeface="YuGothic Medium"/>
            </a:endParaRPr>
          </a:p>
        </p:txBody>
      </p:sp>
    </p:spTree>
    <p:extLst>
      <p:ext uri="{BB962C8B-B14F-4D97-AF65-F5344CB8AC3E}">
        <p14:creationId xmlns:p14="http://schemas.microsoft.com/office/powerpoint/2010/main" val="886380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uGothic Medium"/>
                <a:ea typeface="YuGothic Medium"/>
              </a:defRPr>
            </a:lvl1pPr>
          </a:lstStyle>
          <a:p>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uGothic Medium"/>
                <a:ea typeface="YuGothic Medium"/>
              </a:defRPr>
            </a:lvl1pPr>
          </a:lstStyle>
          <a:p>
            <a:fld id="{E4FC44FB-9F0D-1F4D-AC10-5B083FEC6F21}" type="datetime1">
              <a:rPr lang="ja-JP" altLang="en-US" smtClean="0"/>
              <a:pPr/>
              <a:t>2025/8/23</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uGothic Medium"/>
                <a:ea typeface="YuGothic Medium"/>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uGothic Medium"/>
                <a:ea typeface="YuGothic Medium"/>
              </a:defRPr>
            </a:lvl1pPr>
          </a:lstStyle>
          <a:p>
            <a:fld id="{AF21F0B3-B4DE-5F46-A709-43D1849BA1D8}" type="slidenum">
              <a:rPr lang="ja-JP" altLang="en-US" smtClean="0"/>
              <a:pPr/>
              <a:t>‹#›</a:t>
            </a:fld>
            <a:endParaRPr lang="ja-JP" altLang="en-US"/>
          </a:p>
        </p:txBody>
      </p:sp>
    </p:spTree>
    <p:extLst>
      <p:ext uri="{BB962C8B-B14F-4D97-AF65-F5344CB8AC3E}">
        <p14:creationId xmlns:p14="http://schemas.microsoft.com/office/powerpoint/2010/main" val="100690458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kumimoji="1" sz="1200" kern="1200">
        <a:solidFill>
          <a:schemeClr val="tx1"/>
        </a:solidFill>
        <a:latin typeface="YuGothic Medium"/>
        <a:ea typeface="YuGothic Medium"/>
        <a:cs typeface="+mn-cs"/>
      </a:defRPr>
    </a:lvl1pPr>
    <a:lvl2pPr marL="457200" algn="l" defTabSz="457200" rtl="0" eaLnBrk="1" latinLnBrk="0" hangingPunct="1">
      <a:defRPr kumimoji="1" sz="1200" kern="1200">
        <a:solidFill>
          <a:schemeClr val="tx1"/>
        </a:solidFill>
        <a:latin typeface="YuGothic Medium"/>
        <a:ea typeface="YuGothic Medium"/>
        <a:cs typeface="+mn-cs"/>
      </a:defRPr>
    </a:lvl2pPr>
    <a:lvl3pPr marL="914400" algn="l" defTabSz="457200" rtl="0" eaLnBrk="1" latinLnBrk="0" hangingPunct="1">
      <a:defRPr kumimoji="1" sz="1200" kern="1200">
        <a:solidFill>
          <a:schemeClr val="tx1"/>
        </a:solidFill>
        <a:latin typeface="YuGothic Medium"/>
        <a:ea typeface="YuGothic Medium"/>
        <a:cs typeface="+mn-cs"/>
      </a:defRPr>
    </a:lvl3pPr>
    <a:lvl4pPr marL="1371600" algn="l" defTabSz="457200" rtl="0" eaLnBrk="1" latinLnBrk="0" hangingPunct="1">
      <a:defRPr kumimoji="1" sz="1200" kern="1200">
        <a:solidFill>
          <a:schemeClr val="tx1"/>
        </a:solidFill>
        <a:latin typeface="YuGothic Medium"/>
        <a:ea typeface="YuGothic Medium"/>
        <a:cs typeface="+mn-cs"/>
      </a:defRPr>
    </a:lvl4pPr>
    <a:lvl5pPr marL="1828800" algn="l" defTabSz="457200" rtl="0" eaLnBrk="1" latinLnBrk="0" hangingPunct="1">
      <a:defRPr kumimoji="1" sz="1200" kern="1200">
        <a:solidFill>
          <a:schemeClr val="tx1"/>
        </a:solidFill>
        <a:latin typeface="YuGothic Medium"/>
        <a:ea typeface="YuGothic Medium"/>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「皆さま、お待たせいたしました。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ここからは、実際の</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の画面をご覧いただきながら、ご紹介したアプリとプラグインがどのように業務を効率化するのか、一連の流れでご体感いただきたいと思います。」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「今回は、『新規のお客様を登録し、スタッフのシフトを管理、最後にその日の売上日報を作成する』という、店舗運営で日常的に発生する一連の業務フローを実演します。」</a:t>
            </a:r>
          </a:p>
        </p:txBody>
      </p:sp>
    </p:spTree>
    <p:extLst>
      <p:ext uri="{BB962C8B-B14F-4D97-AF65-F5344CB8AC3E}">
        <p14:creationId xmlns:p14="http://schemas.microsoft.com/office/powerpoint/2010/main" val="369365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57E7F-4737-C39A-F639-CF6337B2F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9F0AC-A9CA-E445-952B-91EB6D8F7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D6278-72C1-74D3-3997-8DD854D0473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「また、作成した日報は、わざわざダウンロードしなくても、このまま</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の画面上で中身を確認できます。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本部のマネージャーもリアルタイムで各店舗の売上を確認でき、情報共有が格段にスムーズになります。」</a:t>
            </a:r>
          </a:p>
        </p:txBody>
      </p:sp>
    </p:spTree>
    <p:extLst>
      <p:ext uri="{BB962C8B-B14F-4D97-AF65-F5344CB8AC3E}">
        <p14:creationId xmlns:p14="http://schemas.microsoft.com/office/powerpoint/2010/main" val="215489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D91-0251-D96F-CE58-DA30C0B19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AF6FC-97C0-F020-FE91-4758CFE5D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B5B9F-88F0-2BDA-D3B4-AEDD8D49912C}"/>
              </a:ext>
            </a:extLst>
          </p:cNvPr>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「いかがでしたでしょうか。</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このように、</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【顧客管理】、【シフト管理】、【売上管理と日報作成】</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という、店舗運営に欠かせない業務が、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という一つのプラットフォーム上で、切れ目なく連携していることをお分かりいただけたかと思います。」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「情報の見える化と作業の自動化によって、店舗スタッフの負担を減らし、接客という本来の業務に集中できる環境をつくる。</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a:t>
            </a:r>
            <a:r>
              <a:rPr kumimoji="1" lang="en-US" altLang="ja-JP" sz="1200" kern="1200" dirty="0">
                <a:solidFill>
                  <a:schemeClr val="tx1"/>
                </a:solidFill>
                <a:effectLst/>
                <a:latin typeface="YuGothic Medium"/>
                <a:ea typeface="YuGothic Medium"/>
                <a:cs typeface="+mn-cs"/>
              </a:rPr>
              <a:t>RICOH</a:t>
            </a:r>
            <a:r>
              <a:rPr kumimoji="1" lang="ja-JP" altLang="ja-JP" sz="1200" kern="1200" dirty="0">
                <a:solidFill>
                  <a:schemeClr val="tx1"/>
                </a:solidFill>
                <a:effectLst/>
                <a:latin typeface="YuGothic Medium"/>
                <a:ea typeface="YuGothic Medium"/>
                <a:cs typeface="+mn-cs"/>
              </a:rPr>
              <a:t>の無償プラグインで実現できる、店舗業務の改善の姿です。」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「デモンストレーションは以上となります。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ご清聴ありがとうございました。」</a:t>
            </a:r>
          </a:p>
        </p:txBody>
      </p:sp>
    </p:spTree>
    <p:extLst>
      <p:ext uri="{BB962C8B-B14F-4D97-AF65-F5344CB8AC3E}">
        <p14:creationId xmlns:p14="http://schemas.microsoft.com/office/powerpoint/2010/main" val="237854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F21C-0E2D-F622-C957-3566B4F59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3B5006-E407-3F9A-D3B6-F0BD3F4704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60053F-C8BE-DDFB-9B53-C5EDC42B9A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「顧客管理」「</a:t>
            </a:r>
            <a:r>
              <a:rPr kumimoji="1" lang="en-US" altLang="ja-JP" sz="1200" kern="1200" dirty="0">
                <a:solidFill>
                  <a:schemeClr val="tx1"/>
                </a:solidFill>
                <a:effectLst/>
                <a:latin typeface="YuGothic Medium"/>
                <a:ea typeface="YuGothic Medium"/>
                <a:cs typeface="+mn-cs"/>
              </a:rPr>
              <a:t>POS</a:t>
            </a:r>
            <a:r>
              <a:rPr kumimoji="1" lang="ja-JP" altLang="ja-JP" sz="1200" kern="1200" dirty="0">
                <a:solidFill>
                  <a:schemeClr val="tx1"/>
                </a:solidFill>
                <a:effectLst/>
                <a:latin typeface="YuGothic Medium"/>
                <a:ea typeface="YuGothic Medium"/>
                <a:cs typeface="+mn-cs"/>
              </a:rPr>
              <a:t>データ分析（売上管理）」「シフト管理」という店舗運営のコア業務を、</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アプリと</a:t>
            </a:r>
            <a:r>
              <a:rPr kumimoji="1" lang="en-US" altLang="ja-JP" sz="1200" kern="1200" dirty="0">
                <a:solidFill>
                  <a:schemeClr val="tx1"/>
                </a:solidFill>
                <a:effectLst/>
                <a:latin typeface="YuGothic Medium"/>
                <a:ea typeface="YuGothic Medium"/>
                <a:cs typeface="+mn-cs"/>
              </a:rPr>
              <a:t>RICOH</a:t>
            </a:r>
            <a:r>
              <a:rPr kumimoji="1" lang="ja-JP" altLang="ja-JP" sz="1200" kern="1200" dirty="0">
                <a:solidFill>
                  <a:schemeClr val="tx1"/>
                </a:solidFill>
                <a:effectLst/>
                <a:latin typeface="YuGothic Medium"/>
                <a:ea typeface="YuGothic Medium"/>
                <a:cs typeface="+mn-cs"/>
              </a:rPr>
              <a:t>無償プラグインでいかに一元化し、効率的に行えるかを受講者に体感してもら</a:t>
            </a:r>
            <a:r>
              <a:rPr kumimoji="1" lang="ja-JP" altLang="en-US" sz="1200" kern="1200" dirty="0">
                <a:solidFill>
                  <a:schemeClr val="tx1"/>
                </a:solidFill>
                <a:effectLst/>
                <a:latin typeface="YuGothic Medium"/>
                <a:ea typeface="YuGothic Medium"/>
                <a:cs typeface="+mn-cs"/>
              </a:rPr>
              <a:t>います</a:t>
            </a: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4367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a:solidFill>
                  <a:schemeClr val="tx1"/>
                </a:solidFill>
                <a:effectLst/>
                <a:latin typeface="YuGothic Medium"/>
                <a:ea typeface="YuGothic Medium"/>
                <a:cs typeface="+mn-cs"/>
              </a:rPr>
              <a:t>「こちらが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にログインした最初の画面です。</a:t>
            </a:r>
            <a:endParaRPr kumimoji="1" lang="en-US" altLang="ja-JP" sz="1200" kern="1200" dirty="0">
              <a:solidFill>
                <a:schemeClr val="tx1"/>
              </a:solidFill>
              <a:effectLst/>
              <a:latin typeface="YuGothic Medium"/>
              <a:ea typeface="YuGothic Medium"/>
              <a:cs typeface="+mn-cs"/>
            </a:endParaRPr>
          </a:p>
          <a:p>
            <a:pPr lvl="0"/>
            <a:r>
              <a:rPr kumimoji="1" lang="ja-JP" altLang="ja-JP" sz="1200" kern="1200" dirty="0">
                <a:solidFill>
                  <a:schemeClr val="tx1"/>
                </a:solidFill>
                <a:effectLst/>
                <a:latin typeface="YuGothic Medium"/>
                <a:ea typeface="YuGothic Medium"/>
                <a:cs typeface="+mn-cs"/>
              </a:rPr>
              <a:t>本日ご紹介するアプリがここにまとまっており、すべての業務の入り口となります。</a:t>
            </a:r>
            <a:endParaRPr kumimoji="1" lang="en-US" altLang="ja-JP" sz="1200" kern="1200" dirty="0">
              <a:solidFill>
                <a:schemeClr val="tx1"/>
              </a:solidFill>
              <a:effectLst/>
              <a:latin typeface="YuGothic Medium"/>
              <a:ea typeface="YuGothic Medium"/>
              <a:cs typeface="+mn-cs"/>
            </a:endParaRPr>
          </a:p>
          <a:p>
            <a:pPr lvl="0"/>
            <a:r>
              <a:rPr kumimoji="1" lang="ja-JP" altLang="ja-JP" sz="1200" kern="1200" dirty="0">
                <a:solidFill>
                  <a:schemeClr val="tx1"/>
                </a:solidFill>
                <a:effectLst/>
                <a:latin typeface="YuGothic Medium"/>
                <a:ea typeface="YuGothic Medium"/>
                <a:cs typeface="+mn-cs"/>
              </a:rPr>
              <a:t>情報があちこちに散らばることはありません。」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「ではまず、新しいお客様が来店し、会員登録する場面から始めましょう。</a:t>
            </a:r>
            <a:endParaRPr kumimoji="1" lang="en-US" altLang="ja-JP" sz="1200" kern="1200" dirty="0">
              <a:solidFill>
                <a:schemeClr val="tx1"/>
              </a:solidFill>
              <a:effectLst/>
              <a:latin typeface="YuGothic Medium"/>
              <a:ea typeface="YuGothic Medium"/>
              <a:cs typeface="+mn-cs"/>
            </a:endParaRPr>
          </a:p>
          <a:p>
            <a:pPr lvl="0"/>
            <a:r>
              <a:rPr kumimoji="1" lang="ja-JP" altLang="ja-JP" sz="1200" kern="1200" dirty="0">
                <a:solidFill>
                  <a:schemeClr val="tx1"/>
                </a:solidFill>
                <a:effectLst/>
                <a:latin typeface="YuGothic Medium"/>
                <a:ea typeface="YuGothic Medium"/>
                <a:cs typeface="+mn-cs"/>
              </a:rPr>
              <a:t>『顧客管理アプリ』をクリックします。」</a:t>
            </a:r>
          </a:p>
        </p:txBody>
      </p:sp>
    </p:spTree>
    <p:extLst>
      <p:ext uri="{BB962C8B-B14F-4D97-AF65-F5344CB8AC3E}">
        <p14:creationId xmlns:p14="http://schemas.microsoft.com/office/powerpoint/2010/main" val="1732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「右上のプラスボタンから、新しいお客様の情報を登録します。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こちらが入力画面です。」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「氏名や連絡先といった基本情報、よく購入される商品カテゴリなどを入力します。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紙の会員カードや個人のメモで管理していた情報を、ここに集約していくイメージです。」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「入力が終わったら、左上の『保存』ボタンをクリックします。」</a:t>
            </a:r>
          </a:p>
        </p:txBody>
      </p:sp>
    </p:spTree>
    <p:extLst>
      <p:ext uri="{BB962C8B-B14F-4D97-AF65-F5344CB8AC3E}">
        <p14:creationId xmlns:p14="http://schemas.microsoft.com/office/powerpoint/2010/main" val="263269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7DF6-1626-3586-A926-2CEBA089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8E138-116E-2D53-C8CB-CE4D26B0E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19DF6-4612-2402-F419-1FBFC57A97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「ご覧ください。</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保存と同時に『顧客</a:t>
            </a:r>
            <a:r>
              <a:rPr kumimoji="1" lang="en-US" altLang="ja-JP" sz="1200" kern="1200" dirty="0">
                <a:solidFill>
                  <a:schemeClr val="tx1"/>
                </a:solidFill>
                <a:effectLst/>
                <a:latin typeface="YuGothic Medium"/>
                <a:ea typeface="YuGothic Medium"/>
                <a:cs typeface="+mn-cs"/>
              </a:rPr>
              <a:t>ID</a:t>
            </a:r>
            <a:r>
              <a:rPr kumimoji="1" lang="ja-JP" altLang="ja-JP" sz="1200" kern="1200" dirty="0">
                <a:solidFill>
                  <a:schemeClr val="tx1"/>
                </a:solidFill>
                <a:effectLst/>
                <a:latin typeface="YuGothic Medium"/>
                <a:ea typeface="YuGothic Medium"/>
                <a:cs typeface="+mn-cs"/>
              </a:rPr>
              <a:t>』が自動で割り振られました。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自動採番プラグイン』</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の効果です。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手動で番号を管理する必要がなくなり、番号の重複や管理ミスといったヒューマンエラーを防ぎます。」</a:t>
            </a:r>
          </a:p>
        </p:txBody>
      </p:sp>
    </p:spTree>
    <p:extLst>
      <p:ext uri="{BB962C8B-B14F-4D97-AF65-F5344CB8AC3E}">
        <p14:creationId xmlns:p14="http://schemas.microsoft.com/office/powerpoint/2010/main" val="76328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5F75-88B9-055B-D149-12CAF8447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6784-BC24-D6AD-6702-E7FC68EE1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8D71-7E6E-15DC-C64E-99D70194EAD0}"/>
              </a:ext>
            </a:extLst>
          </p:cNvPr>
          <p:cNvSpPr>
            <a:spLocks noGrp="1"/>
          </p:cNvSpPr>
          <p:nvPr>
            <p:ph type="body" idx="1"/>
          </p:nvPr>
        </p:nvSpPr>
        <p:spPr/>
        <p:txBody>
          <a:bodyPr/>
          <a:lstStyle/>
          <a:p>
            <a:pPr lvl="0"/>
            <a:r>
              <a:rPr kumimoji="1" lang="ja-JP" altLang="ja-JP" sz="1200" kern="1200" dirty="0">
                <a:solidFill>
                  <a:schemeClr val="tx1"/>
                </a:solidFill>
                <a:effectLst/>
                <a:latin typeface="YuGothic Medium"/>
                <a:ea typeface="YuGothic Medium"/>
                <a:cs typeface="+mn-cs"/>
              </a:rPr>
              <a:t>「次に、スタッフのシフト管理を見てみましょう。</a:t>
            </a:r>
            <a:endParaRPr kumimoji="1" lang="en-US" altLang="ja-JP" sz="1200" kern="1200" dirty="0">
              <a:solidFill>
                <a:schemeClr val="tx1"/>
              </a:solidFill>
              <a:effectLst/>
              <a:latin typeface="YuGothic Medium"/>
              <a:ea typeface="YuGothic Medium"/>
              <a:cs typeface="+mn-cs"/>
            </a:endParaRPr>
          </a:p>
          <a:p>
            <a:pPr lvl="0"/>
            <a:r>
              <a:rPr kumimoji="1" lang="ja-JP" altLang="ja-JP" sz="1200" kern="1200" dirty="0">
                <a:solidFill>
                  <a:schemeClr val="tx1"/>
                </a:solidFill>
                <a:effectLst/>
                <a:latin typeface="YuGothic Medium"/>
                <a:ea typeface="YuGothic Medium"/>
                <a:cs typeface="+mn-cs"/>
              </a:rPr>
              <a:t>スタッフはスマホから簡単にシフト希望を提出できます。」</a:t>
            </a:r>
          </a:p>
        </p:txBody>
      </p:sp>
    </p:spTree>
    <p:extLst>
      <p:ext uri="{BB962C8B-B14F-4D97-AF65-F5344CB8AC3E}">
        <p14:creationId xmlns:p14="http://schemas.microsoft.com/office/powerpoint/2010/main" val="216920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F084-6838-72B2-054E-C43D1DC9A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1CA5-0D3D-475A-30A4-59A852458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6EC06-63A9-01CE-93F6-DF94D1FA3C1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「すると、店長の</a:t>
            </a:r>
            <a:r>
              <a:rPr kumimoji="1" lang="en-US" altLang="ja-JP" sz="1200" kern="1200" dirty="0">
                <a:solidFill>
                  <a:schemeClr val="tx1"/>
                </a:solidFill>
                <a:effectLst/>
                <a:latin typeface="YuGothic Medium"/>
                <a:ea typeface="YuGothic Medium"/>
                <a:cs typeface="+mn-cs"/>
              </a:rPr>
              <a:t>PC</a:t>
            </a:r>
            <a:r>
              <a:rPr kumimoji="1" lang="ja-JP" altLang="ja-JP" sz="1200" kern="1200" dirty="0">
                <a:solidFill>
                  <a:schemeClr val="tx1"/>
                </a:solidFill>
                <a:effectLst/>
                <a:latin typeface="YuGothic Medium"/>
                <a:ea typeface="YuGothic Medium"/>
                <a:cs typeface="+mn-cs"/>
              </a:rPr>
              <a:t>にはこのようにリアルタイムで通知が届きます。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申請内容を確認し、問題がなければ『承認する』ボタンを押すだけです。」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「はい、これで承認が完了しました。</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紙のシフト表を回収したり、</a:t>
            </a:r>
            <a:r>
              <a:rPr kumimoji="1" lang="en-US" altLang="ja-JP" sz="1200" kern="1200" dirty="0">
                <a:solidFill>
                  <a:schemeClr val="tx1"/>
                </a:solidFill>
                <a:effectLst/>
                <a:latin typeface="YuGothic Medium"/>
                <a:ea typeface="YuGothic Medium"/>
                <a:cs typeface="+mn-cs"/>
              </a:rPr>
              <a:t>LINE</a:t>
            </a:r>
            <a:r>
              <a:rPr kumimoji="1" lang="ja-JP" altLang="ja-JP" sz="1200" kern="1200" dirty="0">
                <a:solidFill>
                  <a:schemeClr val="tx1"/>
                </a:solidFill>
                <a:effectLst/>
                <a:latin typeface="YuGothic Medium"/>
                <a:ea typeface="YuGothic Medium"/>
                <a:cs typeface="+mn-cs"/>
              </a:rPr>
              <a:t>でバラバラに連絡が来るのをまとめる、といった手間はもうありません。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申請から承認までの流れがすべて</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上で完結し、非常にスムーズになります。」</a:t>
            </a:r>
          </a:p>
        </p:txBody>
      </p:sp>
    </p:spTree>
    <p:extLst>
      <p:ext uri="{BB962C8B-B14F-4D97-AF65-F5344CB8AC3E}">
        <p14:creationId xmlns:p14="http://schemas.microsoft.com/office/powerpoint/2010/main" val="250256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BBFE-B685-E7FE-97A9-5BB0613D3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2122-6898-0C5E-87AF-D4DE2DFC8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877E1-70ED-37F4-CE76-AA521EDD53A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「さて、一日の営業が終わり、売上日報を作成します。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YuGothic Medium"/>
                <a:ea typeface="YuGothic Medium"/>
                <a:cs typeface="+mn-cs"/>
              </a:rPr>
              <a:t>POS</a:t>
            </a:r>
            <a:r>
              <a:rPr kumimoji="1" lang="ja-JP" altLang="ja-JP" sz="1200" kern="1200" dirty="0">
                <a:solidFill>
                  <a:schemeClr val="tx1"/>
                </a:solidFill>
                <a:effectLst/>
                <a:latin typeface="YuGothic Medium"/>
                <a:ea typeface="YuGothic Medium"/>
                <a:cs typeface="+mn-cs"/>
              </a:rPr>
              <a:t>システムのデータを</a:t>
            </a:r>
            <a:r>
              <a:rPr kumimoji="1" lang="en-US" altLang="ja-JP" sz="1200" kern="1200" dirty="0">
                <a:solidFill>
                  <a:schemeClr val="tx1"/>
                </a:solidFill>
                <a:effectLst/>
                <a:latin typeface="YuGothic Medium"/>
                <a:ea typeface="YuGothic Medium"/>
                <a:cs typeface="+mn-cs"/>
              </a:rPr>
              <a:t>Excel</a:t>
            </a:r>
            <a:r>
              <a:rPr kumimoji="1" lang="ja-JP" altLang="ja-JP" sz="1200" kern="1200" dirty="0">
                <a:solidFill>
                  <a:schemeClr val="tx1"/>
                </a:solidFill>
                <a:effectLst/>
                <a:latin typeface="YuGothic Medium"/>
                <a:ea typeface="YuGothic Medium"/>
                <a:cs typeface="+mn-cs"/>
              </a:rPr>
              <a:t>に転記して、レイアウトを整えて</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といった作業はもう必要ありません。」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「画面上の『帳票出力』ボタン。</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これをワンクリックするだけです。」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「はい、これだけで、その日の売上データが反映された日報が、会社のフォーマットで自動作成されました。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帳票作成プラグイン』</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日々の締め作業にかかる時間を大幅に削減し、ミスも防ぎます。」</a:t>
            </a:r>
          </a:p>
        </p:txBody>
      </p:sp>
    </p:spTree>
    <p:extLst>
      <p:ext uri="{BB962C8B-B14F-4D97-AF65-F5344CB8AC3E}">
        <p14:creationId xmlns:p14="http://schemas.microsoft.com/office/powerpoint/2010/main" val="108817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D5D6F-151D-C9D5-1CC4-AC9FBAC67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F431E-E8C4-8D08-973B-54C24BF83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23F0E-5337-0434-0E0A-43D8DD6881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「お客様から『ポイントカードの状況を確認したい』といった問い合わせがあった際も、すぐに情報を検索できます。」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カンタン検索プラグイン』</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検索窓にお客様名などを入れるだけで、瞬時に情報を探し出せるため、お客様をお待たせしません。」</a:t>
            </a:r>
            <a:endParaRPr kumimoji="1" lang="en-US"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773202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3989326693"/>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43121" y="4773707"/>
            <a:ext cx="1676867"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4" name="図 3">
            <a:extLst>
              <a:ext uri="{FF2B5EF4-FFF2-40B4-BE49-F238E27FC236}">
                <a16:creationId xmlns:a16="http://schemas.microsoft.com/office/drawing/2014/main" id="{6B063734-3AC0-EC58-F3BB-1B08A6C6D509}"/>
              </a:ext>
            </a:extLst>
          </p:cNvPr>
          <p:cNvPicPr>
            <a:picLocks noChangeAspect="1"/>
          </p:cNvPicPr>
          <p:nvPr userDrawn="1"/>
        </p:nvPicPr>
        <p:blipFill>
          <a:blip r:embed="rId2"/>
          <a:stretch>
            <a:fillRect/>
          </a:stretch>
        </p:blipFill>
        <p:spPr>
          <a:xfrm>
            <a:off x="4047564" y="4899055"/>
            <a:ext cx="1048871" cy="180946"/>
          </a:xfrm>
          <a:prstGeom prst="rect">
            <a:avLst/>
          </a:prstGeom>
        </p:spPr>
      </p:pic>
    </p:spTree>
    <p:extLst>
      <p:ext uri="{BB962C8B-B14F-4D97-AF65-F5344CB8AC3E}">
        <p14:creationId xmlns:p14="http://schemas.microsoft.com/office/powerpoint/2010/main" val="29709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029014" y="4773707"/>
            <a:ext cx="1990974"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5970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371041" y="4773707"/>
            <a:ext cx="1648947"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726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294260" y="4773707"/>
            <a:ext cx="1787734"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5974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CADC4F41-5FAE-986A-385B-A11E316C3E7F}"/>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38545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正方形/長方形 3"/>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608CA0EA-6789-21A9-450D-7A7C8BBA0FE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2585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DC53D769-13D1-3A12-E4E0-5CB090FFEE5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763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27D86461-3FFD-8BF8-1BA0-7C364669FE2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86425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正方形/長方形 2"/>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5304655A-216E-58AF-6D31-CA52D36F11F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026740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スライド番号プレースホルダー 4">
            <a:extLst>
              <a:ext uri="{FF2B5EF4-FFF2-40B4-BE49-F238E27FC236}">
                <a16:creationId xmlns:a16="http://schemas.microsoft.com/office/drawing/2014/main" id="{B946B56D-D219-83AA-63D1-77BCE24C40D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80824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1154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1559622087"/>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432283" y="4773707"/>
            <a:ext cx="1587705"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223452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66520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90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6462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232010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8875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97200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2878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17014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87070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952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575837399"/>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91982" y="4773707"/>
            <a:ext cx="1690012"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340133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7158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0147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53480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589371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02F9EC4-CCE9-475A-B914-356AFD0AFD1D}"/>
              </a:ext>
            </a:extLst>
          </p:cNvPr>
          <p:cNvSpPr>
            <a:spLocks noGrp="1"/>
          </p:cNvSpPr>
          <p:nvPr>
            <p:ph type="title"/>
          </p:nvPr>
        </p:nvSpPr>
        <p:spPr>
          <a:xfrm>
            <a:off x="457200" y="271894"/>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58716B-3E8A-480E-B04F-E6AF4636787D}"/>
              </a:ext>
            </a:extLst>
          </p:cNvPr>
          <p:cNvSpPr>
            <a:spLocks noGrp="1"/>
          </p:cNvSpPr>
          <p:nvPr>
            <p:ph idx="1"/>
          </p:nvPr>
        </p:nvSpPr>
        <p:spPr>
          <a:xfrm>
            <a:off x="457200" y="1098207"/>
            <a:ext cx="8229600" cy="364060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Tree>
    <p:extLst>
      <p:ext uri="{BB962C8B-B14F-4D97-AF65-F5344CB8AC3E}">
        <p14:creationId xmlns:p14="http://schemas.microsoft.com/office/powerpoint/2010/main" val="78619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9" name="表 8"/>
          <p:cNvGraphicFramePr>
            <a:graphicFrameLocks noGrp="1"/>
          </p:cNvGraphicFramePr>
          <p:nvPr userDrawn="1">
            <p:extLst>
              <p:ext uri="{D42A27DB-BD31-4B8C-83A1-F6EECF244321}">
                <p14:modId xmlns:p14="http://schemas.microsoft.com/office/powerpoint/2010/main" val="3407324393"/>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スライド番号プレースホルダー 4">
            <a:extLst>
              <a:ext uri="{FF2B5EF4-FFF2-40B4-BE49-F238E27FC236}">
                <a16:creationId xmlns:a16="http://schemas.microsoft.com/office/drawing/2014/main" id="{A37EC7EF-3FE2-A71D-7326-365BA23EB799}"/>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0944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02C5EDDB-183E-04BB-7367-DEA52163FE8B}"/>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8329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A166FD00-49AD-B55E-484E-7CE6CE5DE21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588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57CCC52C-B2E5-B3EE-796F-06B1AEEC30D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37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48F63C08-A105-0161-28F4-4995C9BBB29C}"/>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7556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7D3620B-1A69-85D2-7447-571E3E61963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42070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36"/>
          <a:stretch>
            <a:fillRect/>
          </a:stretch>
        </p:blipFill>
        <p:spPr>
          <a:xfrm>
            <a:off x="0" y="165"/>
            <a:ext cx="9144000" cy="205814"/>
          </a:xfrm>
          <a:prstGeom prst="rect">
            <a:avLst/>
          </a:prstGeom>
        </p:spPr>
      </p:pic>
      <p:sp>
        <p:nvSpPr>
          <p:cNvPr id="10"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11" name="テキスト プレースホルダー 2"/>
          <p:cNvSpPr>
            <a:spLocks noGrp="1"/>
          </p:cNvSpPr>
          <p:nvPr>
            <p:ph type="body" idx="1"/>
          </p:nvPr>
        </p:nvSpPr>
        <p:spPr>
          <a:xfrm>
            <a:off x="457200" y="1543050"/>
            <a:ext cx="8229600" cy="320091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13" name="表 12"/>
          <p:cNvGraphicFramePr>
            <a:graphicFrameLocks noGrp="1"/>
          </p:cNvGraphicFramePr>
          <p:nvPr userDrawn="1">
            <p:extLst>
              <p:ext uri="{D42A27DB-BD31-4B8C-83A1-F6EECF244321}">
                <p14:modId xmlns:p14="http://schemas.microsoft.com/office/powerpoint/2010/main" val="2584542791"/>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図 14"/>
          <p:cNvPicPr>
            <a:picLocks noChangeAspect="1"/>
          </p:cNvPicPr>
          <p:nvPr userDrawn="1"/>
        </p:nvPicPr>
        <p:blipFill>
          <a:blip r:embed="rId36"/>
          <a:stretch>
            <a:fillRect/>
          </a:stretch>
        </p:blipFill>
        <p:spPr>
          <a:xfrm>
            <a:off x="0" y="5086745"/>
            <a:ext cx="9144000" cy="69918"/>
          </a:xfrm>
          <a:prstGeom prst="rect">
            <a:avLst/>
          </a:prstGeom>
        </p:spPr>
      </p:pic>
      <p:sp>
        <p:nvSpPr>
          <p:cNvPr id="2" name="スライド番号プレースホルダー 4">
            <a:extLst>
              <a:ext uri="{FF2B5EF4-FFF2-40B4-BE49-F238E27FC236}">
                <a16:creationId xmlns:a16="http://schemas.microsoft.com/office/drawing/2014/main" id="{6B614175-30FE-ECC6-5286-5D6BC82C4730}"/>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pic>
        <p:nvPicPr>
          <p:cNvPr id="3" name="図 2">
            <a:extLst>
              <a:ext uri="{FF2B5EF4-FFF2-40B4-BE49-F238E27FC236}">
                <a16:creationId xmlns:a16="http://schemas.microsoft.com/office/drawing/2014/main" id="{7708A58E-0923-CD2C-F446-EC85CD6B075E}"/>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520488" y="4766091"/>
            <a:ext cx="1037894" cy="229557"/>
          </a:xfrm>
          <a:prstGeom prst="rect">
            <a:avLst/>
          </a:prstGeom>
        </p:spPr>
      </p:pic>
      <p:cxnSp>
        <p:nvCxnSpPr>
          <p:cNvPr id="4" name="直線コネクタ 3">
            <a:extLst>
              <a:ext uri="{FF2B5EF4-FFF2-40B4-BE49-F238E27FC236}">
                <a16:creationId xmlns:a16="http://schemas.microsoft.com/office/drawing/2014/main" id="{611B8E86-91F5-FAF9-19A0-20498E1723EF}"/>
              </a:ext>
            </a:extLst>
          </p:cNvPr>
          <p:cNvCxnSpPr>
            <a:cxnSpLocks/>
          </p:cNvCxnSpPr>
          <p:nvPr userDrawn="1"/>
        </p:nvCxnSpPr>
        <p:spPr>
          <a:xfrm>
            <a:off x="8672787" y="4795908"/>
            <a:ext cx="0" cy="2295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5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hdr="0" ftr="0" dt="0"/>
  <p:txStyles>
    <p:title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p:titleStyle>
    <p:bodyStyle>
      <a:lvl1pPr marL="268288" indent="-268288" algn="l" defTabSz="457200" rtl="0" eaLnBrk="1" latinLnBrk="0" hangingPunct="1">
        <a:lnSpc>
          <a:spcPct val="130000"/>
        </a:lnSpc>
        <a:spcBef>
          <a:spcPct val="20000"/>
        </a:spcBef>
        <a:buFont typeface="Arial"/>
        <a:buChar char="•"/>
        <a:defRPr kumimoji="1" sz="2400" b="0" i="0" kern="1200" spc="300">
          <a:solidFill>
            <a:schemeClr val="tx1"/>
          </a:solidFill>
          <a:latin typeface="Yu Gothic Medium" panose="020B0400000000000000" pitchFamily="34" charset="-128"/>
          <a:ea typeface="Yu Gothic Medium" panose="020B0400000000000000" pitchFamily="34" charset="-128"/>
          <a:cs typeface="+mn-cs"/>
        </a:defRPr>
      </a:lvl1pPr>
      <a:lvl2pPr marL="538163" indent="-269875" algn="l" defTabSz="457200" rtl="0" eaLnBrk="1" latinLnBrk="0" hangingPunct="1">
        <a:lnSpc>
          <a:spcPct val="130000"/>
        </a:lnSpc>
        <a:spcBef>
          <a:spcPct val="20000"/>
        </a:spcBef>
        <a:buFont typeface="Arial"/>
        <a:buChar char="•"/>
        <a:defRPr kumimoji="1" sz="2200" b="0" i="0" kern="1200" spc="300">
          <a:solidFill>
            <a:schemeClr val="tx1"/>
          </a:solidFill>
          <a:latin typeface="Yu Gothic Medium" panose="020B0400000000000000" pitchFamily="34" charset="-128"/>
          <a:ea typeface="Yu Gothic Medium" panose="020B0400000000000000" pitchFamily="34" charset="-128"/>
          <a:cs typeface="+mn-cs"/>
        </a:defRPr>
      </a:lvl2pPr>
      <a:lvl3pPr marL="806450" indent="-268288" algn="l" defTabSz="349250" rtl="0" eaLnBrk="1" latinLnBrk="0" hangingPunct="1">
        <a:lnSpc>
          <a:spcPct val="130000"/>
        </a:lnSpc>
        <a:spcBef>
          <a:spcPct val="20000"/>
        </a:spcBef>
        <a:buFont typeface="Arial"/>
        <a:buChar char="•"/>
        <a:defRPr kumimoji="1" sz="1800" b="0" i="0" kern="1200" spc="300">
          <a:solidFill>
            <a:schemeClr val="tx1"/>
          </a:solidFill>
          <a:latin typeface="Yu Gothic Medium" panose="020B0400000000000000" pitchFamily="34" charset="-128"/>
          <a:ea typeface="Yu Gothic Medium" panose="020B0400000000000000"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A26C59-6B0E-5BA9-60D9-D02E5A40C1EE}"/>
              </a:ext>
            </a:extLst>
          </p:cNvPr>
          <p:cNvSpPr txBox="1"/>
          <p:nvPr/>
        </p:nvSpPr>
        <p:spPr>
          <a:xfrm>
            <a:off x="572460" y="979465"/>
            <a:ext cx="5750967" cy="369332"/>
          </a:xfrm>
          <a:prstGeom prst="rect">
            <a:avLst/>
          </a:prstGeom>
          <a:noFill/>
        </p:spPr>
        <p:txBody>
          <a:bodyPr wrap="square" lIns="91440" tIns="45720" rIns="91440" bIns="45720" anchor="t">
            <a:spAutoFit/>
          </a:bodyPr>
          <a:lstStyle/>
          <a:p>
            <a:r>
              <a:rPr lang="ja-JP" altLang="ja-JP" b="1">
                <a:ea typeface="ＭＳ Ｐゴシック"/>
              </a:rPr>
              <a:t>～</a:t>
            </a:r>
            <a:r>
              <a:rPr lang="en-US" altLang="ja-JP" b="1" dirty="0">
                <a:ea typeface="ＭＳ Ｐゴシック"/>
              </a:rPr>
              <a:t>RICOH</a:t>
            </a:r>
            <a:r>
              <a:rPr lang="ja-JP" altLang="ja-JP" b="1">
                <a:ea typeface="ＭＳ Ｐゴシック"/>
              </a:rPr>
              <a:t>オリジナルプラグインで店舗業務を効率化～</a:t>
            </a:r>
            <a:endParaRPr lang="ja-JP" altLang="en-US">
              <a:ea typeface="ＭＳ Ｐゴシック"/>
            </a:endParaRPr>
          </a:p>
        </p:txBody>
      </p:sp>
      <p:sp>
        <p:nvSpPr>
          <p:cNvPr id="5" name="テキスト ボックス 4">
            <a:extLst>
              <a:ext uri="{FF2B5EF4-FFF2-40B4-BE49-F238E27FC236}">
                <a16:creationId xmlns:a16="http://schemas.microsoft.com/office/drawing/2014/main" id="{939A31EE-A4A8-A672-BC78-CB10186DDC20}"/>
              </a:ext>
            </a:extLst>
          </p:cNvPr>
          <p:cNvSpPr txBox="1"/>
          <p:nvPr/>
        </p:nvSpPr>
        <p:spPr>
          <a:xfrm>
            <a:off x="1191577" y="1871415"/>
            <a:ext cx="6760845" cy="461665"/>
          </a:xfrm>
          <a:prstGeom prst="rect">
            <a:avLst/>
          </a:prstGeom>
          <a:noFill/>
        </p:spPr>
        <p:txBody>
          <a:bodyPr wrap="square">
            <a:spAutoFit/>
          </a:bodyPr>
          <a:lstStyle/>
          <a:p>
            <a:r>
              <a:rPr lang="ja-JP" altLang="en-US" sz="2400" b="1" dirty="0"/>
              <a:t>小売業様向け｜</a:t>
            </a:r>
            <a:r>
              <a:rPr lang="en-US" altLang="ja-JP" sz="2400" b="1" dirty="0"/>
              <a:t>kintone</a:t>
            </a:r>
            <a:r>
              <a:rPr lang="ja-JP" altLang="en-US" sz="2400" b="1" dirty="0"/>
              <a:t>無償アプリご提供セミナー</a:t>
            </a:r>
          </a:p>
        </p:txBody>
      </p:sp>
      <p:pic>
        <p:nvPicPr>
          <p:cNvPr id="1026" name="Picture 2" descr="プランニングヴィレッヂ株式会社">
            <a:extLst>
              <a:ext uri="{FF2B5EF4-FFF2-40B4-BE49-F238E27FC236}">
                <a16:creationId xmlns:a16="http://schemas.microsoft.com/office/drawing/2014/main" id="{C9D256C4-2A01-7A64-BCE0-785C34B5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01" y="318886"/>
            <a:ext cx="2638105" cy="4278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29873C8-7E61-5339-A5FD-CD4F8A0DABB0}"/>
              </a:ext>
            </a:extLst>
          </p:cNvPr>
          <p:cNvSpPr txBox="1"/>
          <p:nvPr/>
        </p:nvSpPr>
        <p:spPr>
          <a:xfrm>
            <a:off x="1191577" y="2625755"/>
            <a:ext cx="6896621" cy="369332"/>
          </a:xfrm>
          <a:prstGeom prst="rect">
            <a:avLst/>
          </a:prstGeom>
          <a:noFill/>
        </p:spPr>
        <p:txBody>
          <a:bodyPr wrap="square">
            <a:spAutoFit/>
          </a:bodyPr>
          <a:lstStyle/>
          <a:p>
            <a:pPr algn="ctr"/>
            <a:r>
              <a:rPr lang="ja-JP" altLang="ja-JP" dirty="0"/>
              <a:t>【デモンストレーション】</a:t>
            </a:r>
            <a:endParaRPr lang="en-US" altLang="ja-JP" dirty="0"/>
          </a:p>
        </p:txBody>
      </p:sp>
      <p:pic>
        <p:nvPicPr>
          <p:cNvPr id="2052" name="Picture 4">
            <a:extLst>
              <a:ext uri="{FF2B5EF4-FFF2-40B4-BE49-F238E27FC236}">
                <a16:creationId xmlns:a16="http://schemas.microsoft.com/office/drawing/2014/main" id="{21F1A76D-73C8-099C-FCE7-DC7DDAC5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8E6ED9-D42D-67DA-FCFE-D49E6B6A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B3D1F-11DF-1A69-B7CF-44E1EA6FD9A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1588780-08E4-5B26-0D43-A03565F14FAA}"/>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2BDD4813-279B-F76D-4E15-08FCE2781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2B7EF898-5FDE-3462-9F5E-37B4ED142821}"/>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情報の検索と確認・共有</a:t>
            </a:r>
            <a:endParaRPr lang="ja-JP" altLang="en-US" sz="1800" dirty="0"/>
          </a:p>
        </p:txBody>
      </p:sp>
      <p:pic>
        <p:nvPicPr>
          <p:cNvPr id="4" name="図 3">
            <a:extLst>
              <a:ext uri="{FF2B5EF4-FFF2-40B4-BE49-F238E27FC236}">
                <a16:creationId xmlns:a16="http://schemas.microsoft.com/office/drawing/2014/main" id="{9368CF03-CF38-D059-36A9-0E5E0D14AD7C}"/>
              </a:ext>
            </a:extLst>
          </p:cNvPr>
          <p:cNvPicPr>
            <a:picLocks noChangeAspect="1"/>
          </p:cNvPicPr>
          <p:nvPr/>
        </p:nvPicPr>
        <p:blipFill>
          <a:blip r:embed="rId4"/>
          <a:stretch>
            <a:fillRect/>
          </a:stretch>
        </p:blipFill>
        <p:spPr>
          <a:xfrm>
            <a:off x="830523" y="1525031"/>
            <a:ext cx="2787793" cy="463574"/>
          </a:xfrm>
          <a:prstGeom prst="rect">
            <a:avLst/>
          </a:prstGeom>
        </p:spPr>
      </p:pic>
      <p:grpSp>
        <p:nvGrpSpPr>
          <p:cNvPr id="10" name="グループ化 9">
            <a:extLst>
              <a:ext uri="{FF2B5EF4-FFF2-40B4-BE49-F238E27FC236}">
                <a16:creationId xmlns:a16="http://schemas.microsoft.com/office/drawing/2014/main" id="{8D9F089B-9440-38D3-9E87-9D287902BBF0}"/>
              </a:ext>
            </a:extLst>
          </p:cNvPr>
          <p:cNvGrpSpPr/>
          <p:nvPr/>
        </p:nvGrpSpPr>
        <p:grpSpPr>
          <a:xfrm>
            <a:off x="3860078" y="1626676"/>
            <a:ext cx="4221811" cy="361929"/>
            <a:chOff x="3860078" y="1626676"/>
            <a:chExt cx="4221811" cy="361929"/>
          </a:xfrm>
        </p:grpSpPr>
        <p:sp>
          <p:nvSpPr>
            <p:cNvPr id="5" name="テキスト ボックス 4">
              <a:extLst>
                <a:ext uri="{FF2B5EF4-FFF2-40B4-BE49-F238E27FC236}">
                  <a16:creationId xmlns:a16="http://schemas.microsoft.com/office/drawing/2014/main" id="{D753BDD8-A744-CA92-12E1-204ED4DDDBA4}"/>
                </a:ext>
              </a:extLst>
            </p:cNvPr>
            <p:cNvSpPr txBox="1"/>
            <p:nvPr/>
          </p:nvSpPr>
          <p:spPr>
            <a:xfrm>
              <a:off x="5061451" y="1626676"/>
              <a:ext cx="3020438" cy="361929"/>
            </a:xfrm>
            <a:prstGeom prst="rect">
              <a:avLst/>
            </a:prstGeom>
            <a:noFill/>
          </p:spPr>
          <p:txBody>
            <a:bodyPr wrap="square">
              <a:spAutoFit/>
            </a:bodyPr>
            <a:lstStyle/>
            <a:p>
              <a:r>
                <a:rPr kumimoji="1" lang="en-US" altLang="ja-JP" sz="1200" b="1" kern="1200" dirty="0">
                  <a:solidFill>
                    <a:schemeClr val="tx1"/>
                  </a:solidFill>
                  <a:effectLst/>
                  <a:latin typeface="游ゴシック" panose="020B0400000000000000" pitchFamily="50" charset="-128"/>
                  <a:ea typeface="游ゴシック" panose="020B0400000000000000" pitchFamily="50" charset="-128"/>
                </a:rPr>
                <a:t>POS</a:t>
              </a:r>
              <a:r>
                <a:rPr kumimoji="1" lang="ja-JP" altLang="en-US" sz="1200" b="1" kern="1200" dirty="0">
                  <a:solidFill>
                    <a:schemeClr val="tx1"/>
                  </a:solidFill>
                  <a:effectLst/>
                  <a:latin typeface="游ゴシック" panose="020B0400000000000000" pitchFamily="50" charset="-128"/>
                  <a:ea typeface="游ゴシック" panose="020B0400000000000000" pitchFamily="50" charset="-128"/>
                </a:rPr>
                <a:t>データ分析</a:t>
              </a:r>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アプリをクリックします</a:t>
              </a:r>
              <a:endParaRPr lang="ja-JP" altLang="en-US" sz="1200" b="1" dirty="0">
                <a:latin typeface="游ゴシック" panose="020B0400000000000000" pitchFamily="50" charset="-128"/>
                <a:ea typeface="游ゴシック" panose="020B0400000000000000" pitchFamily="50" charset="-128"/>
              </a:endParaRPr>
            </a:p>
          </p:txBody>
        </p:sp>
        <p:cxnSp>
          <p:nvCxnSpPr>
            <p:cNvPr id="7" name="直線矢印コネクタ 6">
              <a:extLst>
                <a:ext uri="{FF2B5EF4-FFF2-40B4-BE49-F238E27FC236}">
                  <a16:creationId xmlns:a16="http://schemas.microsoft.com/office/drawing/2014/main" id="{BDB17EB1-A7B5-494B-08E7-B8FBC750A055}"/>
                </a:ext>
              </a:extLst>
            </p:cNvPr>
            <p:cNvCxnSpPr/>
            <p:nvPr/>
          </p:nvCxnSpPr>
          <p:spPr>
            <a:xfrm flipH="1">
              <a:off x="3860078" y="1756818"/>
              <a:ext cx="107542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図 8">
            <a:extLst>
              <a:ext uri="{FF2B5EF4-FFF2-40B4-BE49-F238E27FC236}">
                <a16:creationId xmlns:a16="http://schemas.microsoft.com/office/drawing/2014/main" id="{75920E9D-D21F-ED09-4FD7-7EE9B13B0C17}"/>
              </a:ext>
            </a:extLst>
          </p:cNvPr>
          <p:cNvPicPr>
            <a:picLocks noChangeAspect="1"/>
          </p:cNvPicPr>
          <p:nvPr/>
        </p:nvPicPr>
        <p:blipFill>
          <a:blip r:embed="rId5"/>
          <a:stretch>
            <a:fillRect/>
          </a:stretch>
        </p:blipFill>
        <p:spPr>
          <a:xfrm>
            <a:off x="878463" y="2187180"/>
            <a:ext cx="3693537" cy="2621677"/>
          </a:xfrm>
          <a:prstGeom prst="rect">
            <a:avLst/>
          </a:prstGeom>
        </p:spPr>
      </p:pic>
      <p:sp>
        <p:nvSpPr>
          <p:cNvPr id="11" name="正方形/長方形 10">
            <a:extLst>
              <a:ext uri="{FF2B5EF4-FFF2-40B4-BE49-F238E27FC236}">
                <a16:creationId xmlns:a16="http://schemas.microsoft.com/office/drawing/2014/main" id="{4BEABC5C-4CED-9DDB-4530-56E488A63AF3}"/>
              </a:ext>
            </a:extLst>
          </p:cNvPr>
          <p:cNvSpPr/>
          <p:nvPr/>
        </p:nvSpPr>
        <p:spPr>
          <a:xfrm>
            <a:off x="830523" y="3052689"/>
            <a:ext cx="822431" cy="27794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671A2AF9-5ACD-A0E5-F12A-2A299D705055}"/>
              </a:ext>
            </a:extLst>
          </p:cNvPr>
          <p:cNvGrpSpPr/>
          <p:nvPr/>
        </p:nvGrpSpPr>
        <p:grpSpPr>
          <a:xfrm>
            <a:off x="1705601" y="2217172"/>
            <a:ext cx="4238957" cy="2339020"/>
            <a:chOff x="1705601" y="2217172"/>
            <a:chExt cx="4238957" cy="2339020"/>
          </a:xfrm>
        </p:grpSpPr>
        <p:pic>
          <p:nvPicPr>
            <p:cNvPr id="13" name="図 12">
              <a:extLst>
                <a:ext uri="{FF2B5EF4-FFF2-40B4-BE49-F238E27FC236}">
                  <a16:creationId xmlns:a16="http://schemas.microsoft.com/office/drawing/2014/main" id="{E2C79CB4-CF78-B753-A9F4-9D75B14C71D4}"/>
                </a:ext>
              </a:extLst>
            </p:cNvPr>
            <p:cNvPicPr>
              <a:picLocks noChangeAspect="1"/>
            </p:cNvPicPr>
            <p:nvPr/>
          </p:nvPicPr>
          <p:blipFill>
            <a:blip r:embed="rId6"/>
            <a:stretch>
              <a:fillRect/>
            </a:stretch>
          </p:blipFill>
          <p:spPr>
            <a:xfrm>
              <a:off x="2631640" y="2217172"/>
              <a:ext cx="3312918" cy="2339020"/>
            </a:xfrm>
            <a:prstGeom prst="rect">
              <a:avLst/>
            </a:prstGeom>
          </p:spPr>
          <p:style>
            <a:lnRef idx="2">
              <a:schemeClr val="accent1"/>
            </a:lnRef>
            <a:fillRef idx="1">
              <a:schemeClr val="lt1"/>
            </a:fillRef>
            <a:effectRef idx="0">
              <a:schemeClr val="accent1"/>
            </a:effectRef>
            <a:fontRef idx="minor">
              <a:schemeClr val="dk1"/>
            </a:fontRef>
          </p:style>
        </p:pic>
        <p:cxnSp>
          <p:nvCxnSpPr>
            <p:cNvPr id="15" name="直線矢印コネクタ 14">
              <a:extLst>
                <a:ext uri="{FF2B5EF4-FFF2-40B4-BE49-F238E27FC236}">
                  <a16:creationId xmlns:a16="http://schemas.microsoft.com/office/drawing/2014/main" id="{CDDAFCA5-57AE-3E9D-D836-1842BE8C7836}"/>
                </a:ext>
              </a:extLst>
            </p:cNvPr>
            <p:cNvCxnSpPr>
              <a:cxnSpLocks/>
            </p:cNvCxnSpPr>
            <p:nvPr/>
          </p:nvCxnSpPr>
          <p:spPr>
            <a:xfrm>
              <a:off x="1705601" y="3191663"/>
              <a:ext cx="84065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4" name="グループ化 23">
            <a:extLst>
              <a:ext uri="{FF2B5EF4-FFF2-40B4-BE49-F238E27FC236}">
                <a16:creationId xmlns:a16="http://schemas.microsoft.com/office/drawing/2014/main" id="{FFC49C79-9B0A-4BD9-21BA-6A695B33EC8A}"/>
              </a:ext>
            </a:extLst>
          </p:cNvPr>
          <p:cNvGrpSpPr/>
          <p:nvPr/>
        </p:nvGrpSpPr>
        <p:grpSpPr>
          <a:xfrm>
            <a:off x="5075184" y="1899579"/>
            <a:ext cx="3312918" cy="2643972"/>
            <a:chOff x="5075184" y="1899579"/>
            <a:chExt cx="3312918" cy="2643972"/>
          </a:xfrm>
        </p:grpSpPr>
        <p:sp>
          <p:nvSpPr>
            <p:cNvPr id="17" name="正方形/長方形 16">
              <a:extLst>
                <a:ext uri="{FF2B5EF4-FFF2-40B4-BE49-F238E27FC236}">
                  <a16:creationId xmlns:a16="http://schemas.microsoft.com/office/drawing/2014/main" id="{4ADB6F77-3435-CEFE-F8AC-5BC22D012CFD}"/>
                </a:ext>
              </a:extLst>
            </p:cNvPr>
            <p:cNvSpPr/>
            <p:nvPr/>
          </p:nvSpPr>
          <p:spPr>
            <a:xfrm>
              <a:off x="5075184" y="4265603"/>
              <a:ext cx="822431" cy="27794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8D40FDD1-13BF-BCB2-88FA-E6456AF88431}"/>
                </a:ext>
              </a:extLst>
            </p:cNvPr>
            <p:cNvPicPr>
              <a:picLocks noChangeAspect="1"/>
            </p:cNvPicPr>
            <p:nvPr/>
          </p:nvPicPr>
          <p:blipFill>
            <a:blip r:embed="rId7"/>
            <a:stretch>
              <a:fillRect/>
            </a:stretch>
          </p:blipFill>
          <p:spPr>
            <a:xfrm>
              <a:off x="5075184" y="1899579"/>
              <a:ext cx="3312918" cy="2169144"/>
            </a:xfrm>
            <a:prstGeom prst="rect">
              <a:avLst/>
            </a:prstGeom>
          </p:spPr>
          <p:style>
            <a:lnRef idx="2">
              <a:schemeClr val="accent1"/>
            </a:lnRef>
            <a:fillRef idx="1">
              <a:schemeClr val="lt1"/>
            </a:fillRef>
            <a:effectRef idx="0">
              <a:schemeClr val="accent1"/>
            </a:effectRef>
            <a:fontRef idx="minor">
              <a:schemeClr val="dk1"/>
            </a:fontRef>
          </p:style>
        </p:pic>
        <p:cxnSp>
          <p:nvCxnSpPr>
            <p:cNvPr id="20" name="直線矢印コネクタ 19">
              <a:extLst>
                <a:ext uri="{FF2B5EF4-FFF2-40B4-BE49-F238E27FC236}">
                  <a16:creationId xmlns:a16="http://schemas.microsoft.com/office/drawing/2014/main" id="{1AF3153E-DDC8-C73F-25E4-FF41B5D52E2C}"/>
                </a:ext>
              </a:extLst>
            </p:cNvPr>
            <p:cNvCxnSpPr>
              <a:cxnSpLocks/>
            </p:cNvCxnSpPr>
            <p:nvPr/>
          </p:nvCxnSpPr>
          <p:spPr>
            <a:xfrm flipV="1">
              <a:off x="5486399" y="3868615"/>
              <a:ext cx="411216" cy="3087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26" name="Picture 4">
            <a:extLst>
              <a:ext uri="{FF2B5EF4-FFF2-40B4-BE49-F238E27FC236}">
                <a16:creationId xmlns:a16="http://schemas.microsoft.com/office/drawing/2014/main" id="{A6DE225F-8B7B-B90D-2BD9-BC5871869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D19A-9333-E2D1-AD8D-8E8362D7E0B8}"/>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429FF47-0700-4FF2-A5FB-656E28C1205C}"/>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デモのまとめ</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B6B7BB3-F653-9C88-4B9B-06393049E90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11</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FC3AD0EB-02E2-5C97-D503-8FE7926F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60873F-7E98-1D00-E128-658E43C2A923}"/>
              </a:ext>
            </a:extLst>
          </p:cNvPr>
          <p:cNvSpPr txBox="1"/>
          <p:nvPr/>
        </p:nvSpPr>
        <p:spPr>
          <a:xfrm>
            <a:off x="2593730" y="1385847"/>
            <a:ext cx="3956539" cy="307777"/>
          </a:xfrm>
          <a:prstGeom prst="rect">
            <a:avLst/>
          </a:prstGeom>
          <a:noFill/>
        </p:spPr>
        <p:txBody>
          <a:bodyPr wrap="square">
            <a:spAutoFit/>
          </a:bodyPr>
          <a:lstStyle/>
          <a:p>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デモで紹介したアプリとプラグインの連携図</a:t>
            </a:r>
            <a:endParaRPr lang="ja-JP" altLang="en-US" sz="1400" b="1" dirty="0">
              <a:latin typeface="游ゴシック" panose="020B0400000000000000" pitchFamily="50" charset="-128"/>
              <a:ea typeface="游ゴシック" panose="020B0400000000000000" pitchFamily="50" charset="-128"/>
            </a:endParaRPr>
          </a:p>
        </p:txBody>
      </p:sp>
      <p:pic>
        <p:nvPicPr>
          <p:cNvPr id="12" name="図 11" descr="ロゴ, 会社名&#10;&#10;AI 生成コンテンツは誤りを含む可能性があります。">
            <a:extLst>
              <a:ext uri="{FF2B5EF4-FFF2-40B4-BE49-F238E27FC236}">
                <a16:creationId xmlns:a16="http://schemas.microsoft.com/office/drawing/2014/main" id="{89826EE5-8CE7-07E4-F6A0-EF7F529AF2DE}"/>
              </a:ext>
            </a:extLst>
          </p:cNvPr>
          <p:cNvPicPr>
            <a:picLocks noChangeAspect="1"/>
          </p:cNvPicPr>
          <p:nvPr/>
        </p:nvPicPr>
        <p:blipFill>
          <a:blip r:embed="rId4"/>
          <a:stretch>
            <a:fillRect/>
          </a:stretch>
        </p:blipFill>
        <p:spPr>
          <a:xfrm>
            <a:off x="654900" y="1728036"/>
            <a:ext cx="1198411" cy="843402"/>
          </a:xfrm>
          <a:prstGeom prst="rect">
            <a:avLst/>
          </a:prstGeom>
        </p:spPr>
      </p:pic>
      <p:grpSp>
        <p:nvGrpSpPr>
          <p:cNvPr id="17" name="グループ化 16">
            <a:extLst>
              <a:ext uri="{FF2B5EF4-FFF2-40B4-BE49-F238E27FC236}">
                <a16:creationId xmlns:a16="http://schemas.microsoft.com/office/drawing/2014/main" id="{ADA6CDBD-797F-7862-6027-2653AD6BEC53}"/>
              </a:ext>
            </a:extLst>
          </p:cNvPr>
          <p:cNvGrpSpPr/>
          <p:nvPr/>
        </p:nvGrpSpPr>
        <p:grpSpPr>
          <a:xfrm>
            <a:off x="2105783" y="2421558"/>
            <a:ext cx="5251074" cy="386369"/>
            <a:chOff x="2225359" y="2569268"/>
            <a:chExt cx="5251074" cy="386369"/>
          </a:xfrm>
        </p:grpSpPr>
        <p:sp>
          <p:nvSpPr>
            <p:cNvPr id="16" name="テキスト ボックス 15">
              <a:extLst>
                <a:ext uri="{FF2B5EF4-FFF2-40B4-BE49-F238E27FC236}">
                  <a16:creationId xmlns:a16="http://schemas.microsoft.com/office/drawing/2014/main" id="{85FE70E1-24D0-8086-16D7-8262F5CE21DD}"/>
                </a:ext>
              </a:extLst>
            </p:cNvPr>
            <p:cNvSpPr txBox="1"/>
            <p:nvPr/>
          </p:nvSpPr>
          <p:spPr>
            <a:xfrm>
              <a:off x="2225359" y="2569268"/>
              <a:ext cx="202873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シフト管理</a:t>
              </a:r>
              <a:r>
                <a:rPr lang="ja-JP" altLang="ja-JP" sz="14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947633F6-20FC-2CB5-BD03-60D84754418C}"/>
                </a:ext>
              </a:extLst>
            </p:cNvPr>
            <p:cNvSpPr txBox="1"/>
            <p:nvPr/>
          </p:nvSpPr>
          <p:spPr>
            <a:xfrm>
              <a:off x="4279523" y="2647860"/>
              <a:ext cx="3196910" cy="307777"/>
            </a:xfrm>
            <a:prstGeom prst="rect">
              <a:avLst/>
            </a:prstGeom>
            <a:noFill/>
          </p:spPr>
          <p:txBody>
            <a:bodyPr wrap="square">
              <a:spAutoFit/>
            </a:bodyPr>
            <a:lstStyle/>
            <a:p>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dirty="0">
                  <a:latin typeface="游ゴシック" panose="020B0400000000000000" pitchFamily="50" charset="-128"/>
                  <a:ea typeface="游ゴシック" panose="020B0400000000000000" pitchFamily="50" charset="-128"/>
                </a:rPr>
                <a:t>シフト管理</a:t>
              </a:r>
              <a:endParaRPr lang="ja-JP" altLang="en-US" sz="1400" b="1" dirty="0">
                <a:latin typeface="游ゴシック" panose="020B0400000000000000" pitchFamily="50" charset="-128"/>
                <a:ea typeface="游ゴシック" panose="020B0400000000000000" pitchFamily="50" charset="-128"/>
              </a:endParaRPr>
            </a:p>
          </p:txBody>
        </p:sp>
      </p:grpSp>
      <p:sp>
        <p:nvSpPr>
          <p:cNvPr id="13" name="テキスト ボックス 12">
            <a:extLst>
              <a:ext uri="{FF2B5EF4-FFF2-40B4-BE49-F238E27FC236}">
                <a16:creationId xmlns:a16="http://schemas.microsoft.com/office/drawing/2014/main" id="{B48BA73C-9FFA-6A21-CCB9-93D42C27C4A6}"/>
              </a:ext>
            </a:extLst>
          </p:cNvPr>
          <p:cNvSpPr txBox="1"/>
          <p:nvPr/>
        </p:nvSpPr>
        <p:spPr>
          <a:xfrm>
            <a:off x="1702943" y="3659899"/>
            <a:ext cx="5534884" cy="461665"/>
          </a:xfrm>
          <a:prstGeom prst="rect">
            <a:avLst/>
          </a:prstGeom>
          <a:noFill/>
        </p:spPr>
        <p:txBody>
          <a:bodyPr wrap="square">
            <a:spAutoFit/>
          </a:bodyPr>
          <a:lstStyle/>
          <a:p>
            <a:r>
              <a:rPr lang="ja-JP" altLang="ja-JP" sz="1200" b="1" dirty="0">
                <a:latin typeface="游ゴシック" panose="020B0400000000000000" pitchFamily="50" charset="-128"/>
                <a:ea typeface="游ゴシック" panose="020B0400000000000000" pitchFamily="50" charset="-128"/>
              </a:rPr>
              <a:t>店舗運営に欠かせない業務が、</a:t>
            </a:r>
            <a:r>
              <a:rPr lang="en-US" altLang="ja-JP" sz="1200" b="1" dirty="0">
                <a:latin typeface="游ゴシック" panose="020B0400000000000000" pitchFamily="50" charset="-128"/>
                <a:ea typeface="游ゴシック" panose="020B0400000000000000" pitchFamily="50" charset="-128"/>
              </a:rPr>
              <a:t>kintone</a:t>
            </a:r>
            <a:r>
              <a:rPr lang="ja-JP" altLang="ja-JP" sz="1200" b="1" dirty="0">
                <a:latin typeface="游ゴシック" panose="020B0400000000000000" pitchFamily="50" charset="-128"/>
                <a:ea typeface="游ゴシック" panose="020B0400000000000000" pitchFamily="50" charset="-128"/>
              </a:rPr>
              <a:t>という一つのプラットフォーム上で、切れ目なく連携していることをお分かりいただけたかと思います</a:t>
            </a:r>
            <a:endParaRPr lang="ja-JP" altLang="en-US" sz="1200" b="1" dirty="0">
              <a:latin typeface="游ゴシック" panose="020B0400000000000000" pitchFamily="50" charset="-128"/>
              <a:ea typeface="游ゴシック" panose="020B0400000000000000" pitchFamily="50" charset="-128"/>
            </a:endParaRPr>
          </a:p>
        </p:txBody>
      </p:sp>
      <p:grpSp>
        <p:nvGrpSpPr>
          <p:cNvPr id="15" name="グループ化 14">
            <a:extLst>
              <a:ext uri="{FF2B5EF4-FFF2-40B4-BE49-F238E27FC236}">
                <a16:creationId xmlns:a16="http://schemas.microsoft.com/office/drawing/2014/main" id="{F6FC0962-3E95-3F88-57B7-255454D54AC9}"/>
              </a:ext>
            </a:extLst>
          </p:cNvPr>
          <p:cNvGrpSpPr/>
          <p:nvPr/>
        </p:nvGrpSpPr>
        <p:grpSpPr>
          <a:xfrm>
            <a:off x="2094514" y="1603631"/>
            <a:ext cx="5892145" cy="1402111"/>
            <a:chOff x="2214090" y="1751341"/>
            <a:chExt cx="5892145" cy="1402111"/>
          </a:xfrm>
        </p:grpSpPr>
        <p:sp>
          <p:nvSpPr>
            <p:cNvPr id="22" name="テキスト ボックス 21">
              <a:extLst>
                <a:ext uri="{FF2B5EF4-FFF2-40B4-BE49-F238E27FC236}">
                  <a16:creationId xmlns:a16="http://schemas.microsoft.com/office/drawing/2014/main" id="{AC7B5A6B-9A7D-D096-C802-E5B7C7F35512}"/>
                </a:ext>
              </a:extLst>
            </p:cNvPr>
            <p:cNvSpPr txBox="1"/>
            <p:nvPr/>
          </p:nvSpPr>
          <p:spPr>
            <a:xfrm>
              <a:off x="2214090" y="1989670"/>
              <a:ext cx="202873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顧客</a:t>
              </a:r>
              <a:r>
                <a:rPr lang="ja-JP" altLang="ja-JP" sz="14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管理アプリ</a:t>
              </a:r>
              <a:r>
                <a:rPr lang="en-US" altLang="ja-JP" sz="14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9EB9F8F2-019C-3DCB-EA9C-2BFF3CD193A3}"/>
                </a:ext>
              </a:extLst>
            </p:cNvPr>
            <p:cNvSpPr txBox="1"/>
            <p:nvPr/>
          </p:nvSpPr>
          <p:spPr>
            <a:xfrm>
              <a:off x="4318969" y="2011988"/>
              <a:ext cx="3453431" cy="307777"/>
            </a:xfrm>
            <a:prstGeom prst="rect">
              <a:avLst/>
            </a:prstGeom>
            <a:noFill/>
          </p:spPr>
          <p:txBody>
            <a:bodyPr wrap="square">
              <a:spAutoFit/>
            </a:bodyPr>
            <a:lstStyle/>
            <a:p>
              <a:pPr>
                <a:buNone/>
              </a:pPr>
              <a:r>
                <a:rPr lang="ja-JP" altLang="en-US" sz="1400" b="1"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dirty="0">
                  <a:latin typeface="游ゴシック" panose="020B0400000000000000" pitchFamily="50" charset="-128"/>
                  <a:ea typeface="游ゴシック" panose="020B0400000000000000" pitchFamily="50" charset="-128"/>
                </a:rPr>
                <a:t>　</a:t>
              </a:r>
              <a:r>
                <a:rPr lang="ja-JP" altLang="ja-JP" sz="1400" b="1" dirty="0">
                  <a:latin typeface="游ゴシック" panose="020B0400000000000000" pitchFamily="50" charset="-128"/>
                  <a:ea typeface="游ゴシック" panose="020B0400000000000000" pitchFamily="50" charset="-128"/>
                </a:rPr>
                <a:t>顧客管理</a:t>
              </a:r>
              <a:endParaRPr lang="ja-JP" altLang="ja-JP" sz="1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人, テーブル, 屋内, 座る が含まれている画像&#10;&#10;AI 生成コンテンツは誤りを含む可能性があります。">
              <a:extLst>
                <a:ext uri="{FF2B5EF4-FFF2-40B4-BE49-F238E27FC236}">
                  <a16:creationId xmlns:a16="http://schemas.microsoft.com/office/drawing/2014/main" id="{8EB1A9CE-ADAB-CD23-C59D-F060C3BF5173}"/>
                </a:ext>
              </a:extLst>
            </p:cNvPr>
            <p:cNvPicPr>
              <a:picLocks noChangeAspect="1"/>
            </p:cNvPicPr>
            <p:nvPr/>
          </p:nvPicPr>
          <p:blipFill>
            <a:blip r:embed="rId5"/>
            <a:stretch>
              <a:fillRect/>
            </a:stretch>
          </p:blipFill>
          <p:spPr>
            <a:xfrm>
              <a:off x="6003069" y="1751341"/>
              <a:ext cx="2103166" cy="1402111"/>
            </a:xfrm>
            <a:prstGeom prst="rect">
              <a:avLst/>
            </a:prstGeom>
          </p:spPr>
        </p:pic>
      </p:grpSp>
      <p:grpSp>
        <p:nvGrpSpPr>
          <p:cNvPr id="21" name="グループ化 20">
            <a:extLst>
              <a:ext uri="{FF2B5EF4-FFF2-40B4-BE49-F238E27FC236}">
                <a16:creationId xmlns:a16="http://schemas.microsoft.com/office/drawing/2014/main" id="{2C679407-E2AC-9346-B84C-EC1885B347B1}"/>
              </a:ext>
            </a:extLst>
          </p:cNvPr>
          <p:cNvGrpSpPr/>
          <p:nvPr/>
        </p:nvGrpSpPr>
        <p:grpSpPr>
          <a:xfrm>
            <a:off x="2094514" y="2172055"/>
            <a:ext cx="6521947" cy="1493227"/>
            <a:chOff x="2214090" y="2319765"/>
            <a:chExt cx="6521947" cy="1493227"/>
          </a:xfrm>
        </p:grpSpPr>
        <p:sp>
          <p:nvSpPr>
            <p:cNvPr id="18" name="テキスト ボックス 17">
              <a:extLst>
                <a:ext uri="{FF2B5EF4-FFF2-40B4-BE49-F238E27FC236}">
                  <a16:creationId xmlns:a16="http://schemas.microsoft.com/office/drawing/2014/main" id="{7B72525E-7C08-F536-C2FA-64A7725C81EA}"/>
                </a:ext>
              </a:extLst>
            </p:cNvPr>
            <p:cNvSpPr txBox="1"/>
            <p:nvPr/>
          </p:nvSpPr>
          <p:spPr>
            <a:xfrm>
              <a:off x="2214090" y="3211169"/>
              <a:ext cx="204000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altLang="ja-JP" sz="1400" b="1"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POS</a:t>
              </a:r>
              <a:r>
                <a:rPr lang="ja-JP" altLang="en-US" sz="1400" b="1"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データ管理</a:t>
              </a:r>
              <a:r>
                <a:rPr lang="ja-JP" altLang="ja-JP" sz="14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dirty="0">
                <a:solidFill>
                  <a:schemeClr val="tx1"/>
                </a:solidFill>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04EC8BF9-4B79-8014-A887-67C722556A7D}"/>
                </a:ext>
              </a:extLst>
            </p:cNvPr>
            <p:cNvGrpSpPr/>
            <p:nvPr/>
          </p:nvGrpSpPr>
          <p:grpSpPr>
            <a:xfrm>
              <a:off x="4341829" y="2319765"/>
              <a:ext cx="4394208" cy="1493227"/>
              <a:chOff x="4341829" y="2319765"/>
              <a:chExt cx="4394208" cy="1493227"/>
            </a:xfrm>
          </p:grpSpPr>
          <p:sp>
            <p:nvSpPr>
              <p:cNvPr id="29" name="テキスト ボックス 28">
                <a:extLst>
                  <a:ext uri="{FF2B5EF4-FFF2-40B4-BE49-F238E27FC236}">
                    <a16:creationId xmlns:a16="http://schemas.microsoft.com/office/drawing/2014/main" id="{3450A0BE-F2CA-8682-BA3B-8D8A1301D561}"/>
                  </a:ext>
                </a:extLst>
              </p:cNvPr>
              <p:cNvSpPr txBox="1"/>
              <p:nvPr/>
            </p:nvSpPr>
            <p:spPr>
              <a:xfrm>
                <a:off x="4341829" y="3253618"/>
                <a:ext cx="2764140" cy="307777"/>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rPr>
                  <a:t>→　</a:t>
                </a:r>
                <a:r>
                  <a:rPr lang="ja-JP" altLang="ja-JP" sz="1400" b="1" dirty="0">
                    <a:latin typeface="游ゴシック" panose="020B0400000000000000" pitchFamily="50" charset="-128"/>
                    <a:ea typeface="游ゴシック" panose="020B0400000000000000" pitchFamily="50" charset="-128"/>
                  </a:rPr>
                  <a:t>売上管理と日報作成</a:t>
                </a:r>
                <a:endParaRPr lang="ja-JP" altLang="ja-JP" sz="1400" b="1"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パソコンの画面&#10;&#10;AI 生成コンテンツは誤りを含む可能性があります。">
                <a:extLst>
                  <a:ext uri="{FF2B5EF4-FFF2-40B4-BE49-F238E27FC236}">
                    <a16:creationId xmlns:a16="http://schemas.microsoft.com/office/drawing/2014/main" id="{061A61A2-F068-BACC-3A56-84F79F1E5B2B}"/>
                  </a:ext>
                </a:extLst>
              </p:cNvPr>
              <p:cNvPicPr>
                <a:picLocks noChangeAspect="1"/>
              </p:cNvPicPr>
              <p:nvPr/>
            </p:nvPicPr>
            <p:blipFill>
              <a:blip r:embed="rId6"/>
              <a:stretch>
                <a:fillRect/>
              </a:stretch>
            </p:blipFill>
            <p:spPr>
              <a:xfrm>
                <a:off x="6496197" y="2319765"/>
                <a:ext cx="2239840" cy="1493227"/>
              </a:xfrm>
              <a:prstGeom prst="rect">
                <a:avLst/>
              </a:prstGeom>
            </p:spPr>
          </p:pic>
        </p:grpSp>
      </p:grpSp>
      <p:sp>
        <p:nvSpPr>
          <p:cNvPr id="23" name="テキスト ボックス 22">
            <a:extLst>
              <a:ext uri="{FF2B5EF4-FFF2-40B4-BE49-F238E27FC236}">
                <a16:creationId xmlns:a16="http://schemas.microsoft.com/office/drawing/2014/main" id="{85210122-F6F1-D67A-0E52-ADE9FAB15B82}"/>
              </a:ext>
            </a:extLst>
          </p:cNvPr>
          <p:cNvSpPr txBox="1"/>
          <p:nvPr/>
        </p:nvSpPr>
        <p:spPr>
          <a:xfrm>
            <a:off x="1254105" y="4127871"/>
            <a:ext cx="6646232"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ja-JP" sz="1600" b="1" dirty="0">
                <a:solidFill>
                  <a:schemeClr val="tx1"/>
                </a:solidFill>
                <a:latin typeface="游ゴシック" panose="020B0400000000000000" pitchFamily="50" charset="-128"/>
                <a:ea typeface="游ゴシック" panose="020B0400000000000000" pitchFamily="50" charset="-128"/>
              </a:rPr>
              <a:t>デモンストレーションは以上となります。</a:t>
            </a:r>
            <a:endParaRPr lang="en-US" altLang="ja-JP" sz="1600" b="1" dirty="0">
              <a:solidFill>
                <a:schemeClr val="tx1"/>
              </a:solidFill>
              <a:latin typeface="游ゴシック" panose="020B0400000000000000" pitchFamily="50" charset="-128"/>
              <a:ea typeface="游ゴシック" panose="020B0400000000000000" pitchFamily="50" charset="-128"/>
            </a:endParaRPr>
          </a:p>
          <a:p>
            <a:pPr algn="ctr"/>
            <a:r>
              <a:rPr lang="ja-JP" altLang="ja-JP" sz="1600" b="1" dirty="0">
                <a:solidFill>
                  <a:schemeClr val="tx1"/>
                </a:solidFill>
                <a:latin typeface="游ゴシック" panose="020B0400000000000000" pitchFamily="50" charset="-128"/>
                <a:ea typeface="游ゴシック" panose="020B0400000000000000" pitchFamily="50" charset="-128"/>
              </a:rPr>
              <a:t>ご清聴ありがとうございました</a:t>
            </a:r>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C9422FC1-6ADE-893D-3924-E72985BFA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8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58738-9314-7361-CF81-3CA47F70A37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B01140E-0901-E916-55FE-B823F7621DAA}"/>
              </a:ext>
            </a:extLst>
          </p:cNvPr>
          <p:cNvSpPr>
            <a:spLocks noGrp="1"/>
          </p:cNvSpPr>
          <p:nvPr>
            <p:ph type="title"/>
          </p:nvPr>
        </p:nvSpPr>
        <p:spPr>
          <a:xfrm>
            <a:off x="457200" y="718663"/>
            <a:ext cx="8229600" cy="581826"/>
          </a:xfrm>
        </p:spPr>
        <p:txBody>
          <a:bodyPr/>
          <a:lstStyle/>
          <a:p>
            <a:r>
              <a:rPr lang="ja-JP" altLang="en-US" sz="1800" b="1" dirty="0">
                <a:latin typeface="游ゴシック" panose="020B0400000000000000" pitchFamily="50" charset="-128"/>
                <a:ea typeface="游ゴシック" panose="020B0400000000000000" pitchFamily="50" charset="-128"/>
              </a:rPr>
              <a:t>デモシナリオ</a:t>
            </a:r>
          </a:p>
        </p:txBody>
      </p:sp>
      <p:sp>
        <p:nvSpPr>
          <p:cNvPr id="2" name="スライド番号プレースホルダー 1">
            <a:extLst>
              <a:ext uri="{FF2B5EF4-FFF2-40B4-BE49-F238E27FC236}">
                <a16:creationId xmlns:a16="http://schemas.microsoft.com/office/drawing/2014/main" id="{87791FA2-AED1-9A03-1956-0FC809B67FE8}"/>
              </a:ext>
            </a:extLst>
          </p:cNvPr>
          <p:cNvSpPr>
            <a:spLocks noGrp="1"/>
          </p:cNvSpPr>
          <p:nvPr>
            <p:ph type="sldNum" sz="quarter" idx="4"/>
          </p:nvPr>
        </p:nvSpPr>
        <p:spPr/>
        <p:txBody>
          <a:bodyPr/>
          <a:lstStyle/>
          <a:p>
            <a:fld id="{826ED362-CBD0-1944-A034-AEAF02C224DA}" type="slidenum">
              <a:rPr lang="ja-JP" altLang="en-US" smtClean="0"/>
              <a:pPr/>
              <a:t>2</a:t>
            </a:fld>
            <a:endParaRPr lang="ja-JP" altLang="en-US"/>
          </a:p>
        </p:txBody>
      </p:sp>
      <p:pic>
        <p:nvPicPr>
          <p:cNvPr id="9" name="Picture 2">
            <a:extLst>
              <a:ext uri="{FF2B5EF4-FFF2-40B4-BE49-F238E27FC236}">
                <a16:creationId xmlns:a16="http://schemas.microsoft.com/office/drawing/2014/main" id="{00B4381A-C810-AA2D-6114-8AE26F6C1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26E778A5-9B6C-2461-0D2F-457A8E7754C3}"/>
              </a:ext>
            </a:extLst>
          </p:cNvPr>
          <p:cNvSpPr txBox="1"/>
          <p:nvPr/>
        </p:nvSpPr>
        <p:spPr>
          <a:xfrm>
            <a:off x="1215415" y="1380382"/>
            <a:ext cx="6461877" cy="461665"/>
          </a:xfrm>
          <a:prstGeom prst="rect">
            <a:avLst/>
          </a:prstGeom>
          <a:noFill/>
        </p:spPr>
        <p:txBody>
          <a:bodyPr wrap="square">
            <a:spAutoFit/>
          </a:bodyPr>
          <a:lstStyle/>
          <a:p>
            <a:r>
              <a:rPr kumimoji="1" lang="ja-JP" altLang="ja-JP" sz="1200" kern="1200" dirty="0">
                <a:solidFill>
                  <a:schemeClr val="tx1"/>
                </a:solidFill>
                <a:effectLst/>
                <a:latin typeface="YuGothic Medium"/>
                <a:ea typeface="YuGothic Medium"/>
                <a:cs typeface="+mn-cs"/>
              </a:rPr>
              <a:t>「</a:t>
            </a:r>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顧客管理」「</a:t>
            </a:r>
            <a:r>
              <a:rPr kumimoji="1" lang="en-US" altLang="ja-JP" sz="1200" b="1" kern="1200" dirty="0">
                <a:solidFill>
                  <a:schemeClr val="tx1"/>
                </a:solidFill>
                <a:effectLst/>
                <a:latin typeface="游ゴシック" panose="020B0400000000000000" pitchFamily="50" charset="-128"/>
                <a:ea typeface="游ゴシック" panose="020B0400000000000000" pitchFamily="50" charset="-128"/>
              </a:rPr>
              <a:t>POS</a:t>
            </a:r>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データ分析（売上管理）」「シフト管理」という店舗運営のコア業務を、</a:t>
            </a:r>
            <a:r>
              <a:rPr kumimoji="1" lang="en-US" altLang="ja-JP" sz="1200" b="1" kern="1200" dirty="0">
                <a:solidFill>
                  <a:schemeClr val="tx1"/>
                </a:solidFill>
                <a:effectLst/>
                <a:latin typeface="游ゴシック" panose="020B0400000000000000" pitchFamily="50" charset="-128"/>
                <a:ea typeface="游ゴシック" panose="020B0400000000000000" pitchFamily="50" charset="-128"/>
              </a:rPr>
              <a:t>kintone</a:t>
            </a:r>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アプリと</a:t>
            </a:r>
            <a:r>
              <a:rPr kumimoji="1" lang="en-US" altLang="ja-JP" sz="1200" b="1" kern="1200" dirty="0">
                <a:solidFill>
                  <a:schemeClr val="tx1"/>
                </a:solidFill>
                <a:effectLst/>
                <a:latin typeface="游ゴシック" panose="020B0400000000000000" pitchFamily="50" charset="-128"/>
                <a:ea typeface="游ゴシック" panose="020B0400000000000000" pitchFamily="50" charset="-128"/>
              </a:rPr>
              <a:t>RICOH</a:t>
            </a:r>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無償プラグイン</a:t>
            </a:r>
            <a:r>
              <a:rPr kumimoji="1" lang="ja-JP" altLang="en-US" sz="1200" b="1" kern="1200" dirty="0">
                <a:solidFill>
                  <a:schemeClr val="tx1"/>
                </a:solidFill>
                <a:effectLst/>
                <a:latin typeface="游ゴシック" panose="020B0400000000000000" pitchFamily="50" charset="-128"/>
                <a:ea typeface="游ゴシック" panose="020B0400000000000000" pitchFamily="50" charset="-128"/>
              </a:rPr>
              <a:t>で</a:t>
            </a:r>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一元化</a:t>
            </a:r>
            <a:r>
              <a:rPr kumimoji="1" lang="ja-JP" altLang="en-US" sz="1200" b="1" kern="1200" dirty="0">
                <a:solidFill>
                  <a:schemeClr val="tx1"/>
                </a:solidFill>
                <a:effectLst/>
                <a:latin typeface="游ゴシック" panose="020B0400000000000000" pitchFamily="50" charset="-128"/>
                <a:ea typeface="游ゴシック" panose="020B0400000000000000" pitchFamily="50" charset="-128"/>
              </a:rPr>
              <a:t>し効率的に行えるか実践</a:t>
            </a:r>
            <a:endParaRPr lang="ja-JP" altLang="en-US" sz="1200" b="1" dirty="0">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61580F76-24F1-725E-019F-F84B79F8323E}"/>
              </a:ext>
            </a:extLst>
          </p:cNvPr>
          <p:cNvGrpSpPr/>
          <p:nvPr/>
        </p:nvGrpSpPr>
        <p:grpSpPr>
          <a:xfrm>
            <a:off x="133643" y="1967037"/>
            <a:ext cx="2072968" cy="2100660"/>
            <a:chOff x="133643" y="1967037"/>
            <a:chExt cx="2072968" cy="2100660"/>
          </a:xfrm>
        </p:grpSpPr>
        <p:sp>
          <p:nvSpPr>
            <p:cNvPr id="6" name="テキスト ボックス 5">
              <a:extLst>
                <a:ext uri="{FF2B5EF4-FFF2-40B4-BE49-F238E27FC236}">
                  <a16:creationId xmlns:a16="http://schemas.microsoft.com/office/drawing/2014/main" id="{48D5345B-822D-D655-BD53-EDBBFB32915C}"/>
                </a:ext>
              </a:extLst>
            </p:cNvPr>
            <p:cNvSpPr txBox="1"/>
            <p:nvPr/>
          </p:nvSpPr>
          <p:spPr>
            <a:xfrm>
              <a:off x="133643" y="1967037"/>
              <a:ext cx="1392702" cy="307777"/>
            </a:xfrm>
            <a:prstGeom prst="rect">
              <a:avLst/>
            </a:prstGeom>
            <a:noFill/>
          </p:spPr>
          <p:txBody>
            <a:bodyPr wrap="square">
              <a:spAutoFit/>
            </a:bodyPr>
            <a:lstStyle/>
            <a:p>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フロー図</a:t>
              </a:r>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400" b="1" dirty="0">
                <a:latin typeface="游ゴシック" panose="020B0400000000000000" pitchFamily="50" charset="-128"/>
                <a:ea typeface="游ゴシック" panose="020B0400000000000000" pitchFamily="50" charset="-128"/>
              </a:endParaRPr>
            </a:p>
          </p:txBody>
        </p:sp>
        <p:grpSp>
          <p:nvGrpSpPr>
            <p:cNvPr id="41" name="グループ化 40">
              <a:extLst>
                <a:ext uri="{FF2B5EF4-FFF2-40B4-BE49-F238E27FC236}">
                  <a16:creationId xmlns:a16="http://schemas.microsoft.com/office/drawing/2014/main" id="{30A1A95E-F07B-6084-6ABB-E0A3F858FD51}"/>
                </a:ext>
              </a:extLst>
            </p:cNvPr>
            <p:cNvGrpSpPr/>
            <p:nvPr/>
          </p:nvGrpSpPr>
          <p:grpSpPr>
            <a:xfrm>
              <a:off x="260570" y="2378896"/>
              <a:ext cx="1946041" cy="1688801"/>
              <a:chOff x="260570" y="2378896"/>
              <a:chExt cx="1946041" cy="1688801"/>
            </a:xfrm>
          </p:grpSpPr>
          <p:sp>
            <p:nvSpPr>
              <p:cNvPr id="10" name="テキスト ボックス 9">
                <a:extLst>
                  <a:ext uri="{FF2B5EF4-FFF2-40B4-BE49-F238E27FC236}">
                    <a16:creationId xmlns:a16="http://schemas.microsoft.com/office/drawing/2014/main" id="{03193039-4530-D4FB-B46B-273C8C8C39C3}"/>
                  </a:ext>
                </a:extLst>
              </p:cNvPr>
              <p:cNvSpPr txBox="1"/>
              <p:nvPr/>
            </p:nvSpPr>
            <p:spPr>
              <a:xfrm>
                <a:off x="260571" y="3790698"/>
                <a:ext cx="1909689" cy="276999"/>
              </a:xfrm>
              <a:prstGeom prst="rect">
                <a:avLst/>
              </a:prstGeom>
              <a:noFill/>
            </p:spPr>
            <p:txBody>
              <a:bodyPr wrap="square">
                <a:spAutoFit/>
              </a:bodyPr>
              <a:lstStyle/>
              <a:p>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新規顧客「鈴木様」</a:t>
                </a:r>
                <a:r>
                  <a:rPr lang="ja-JP" altLang="ja-JP" sz="1200" b="1" dirty="0">
                    <a:latin typeface="游ゴシック" panose="020B0400000000000000" pitchFamily="50" charset="-128"/>
                    <a:ea typeface="游ゴシック" panose="020B0400000000000000" pitchFamily="50" charset="-128"/>
                  </a:rPr>
                  <a:t>来店</a:t>
                </a:r>
                <a:endParaRPr lang="ja-JP" altLang="en-US" sz="1200" b="1" dirty="0">
                  <a:latin typeface="游ゴシック" panose="020B0400000000000000" pitchFamily="50" charset="-128"/>
                  <a:ea typeface="游ゴシック" panose="020B0400000000000000" pitchFamily="50" charset="-128"/>
                </a:endParaRPr>
              </a:p>
            </p:txBody>
          </p:sp>
          <p:pic>
            <p:nvPicPr>
              <p:cNvPr id="31" name="図 30" descr="窓の外を見ている女性&#10;&#10;AI 生成コンテンツは誤りを含む可能性があります。">
                <a:extLst>
                  <a:ext uri="{FF2B5EF4-FFF2-40B4-BE49-F238E27FC236}">
                    <a16:creationId xmlns:a16="http://schemas.microsoft.com/office/drawing/2014/main" id="{F149B501-1429-D498-7D96-6CF81F1F798C}"/>
                  </a:ext>
                </a:extLst>
              </p:cNvPr>
              <p:cNvPicPr>
                <a:picLocks noChangeAspect="1"/>
              </p:cNvPicPr>
              <p:nvPr/>
            </p:nvPicPr>
            <p:blipFill>
              <a:blip r:embed="rId4"/>
              <a:stretch>
                <a:fillRect/>
              </a:stretch>
            </p:blipFill>
            <p:spPr>
              <a:xfrm>
                <a:off x="260570" y="2378896"/>
                <a:ext cx="1946041" cy="1297266"/>
              </a:xfrm>
              <a:prstGeom prst="rect">
                <a:avLst/>
              </a:prstGeom>
            </p:spPr>
          </p:pic>
        </p:grpSp>
      </p:grpSp>
      <p:grpSp>
        <p:nvGrpSpPr>
          <p:cNvPr id="42" name="グループ化 41">
            <a:extLst>
              <a:ext uri="{FF2B5EF4-FFF2-40B4-BE49-F238E27FC236}">
                <a16:creationId xmlns:a16="http://schemas.microsoft.com/office/drawing/2014/main" id="{8FAAE7E7-1921-1268-F616-4124CF56B08C}"/>
              </a:ext>
            </a:extLst>
          </p:cNvPr>
          <p:cNvGrpSpPr/>
          <p:nvPr/>
        </p:nvGrpSpPr>
        <p:grpSpPr>
          <a:xfrm>
            <a:off x="2478551" y="2378896"/>
            <a:ext cx="2050365" cy="1873467"/>
            <a:chOff x="2478551" y="2378896"/>
            <a:chExt cx="2050365" cy="1873467"/>
          </a:xfrm>
        </p:grpSpPr>
        <p:sp>
          <p:nvSpPr>
            <p:cNvPr id="15" name="テキスト ボックス 14">
              <a:extLst>
                <a:ext uri="{FF2B5EF4-FFF2-40B4-BE49-F238E27FC236}">
                  <a16:creationId xmlns:a16="http://schemas.microsoft.com/office/drawing/2014/main" id="{B1B4161F-CAE5-845F-623F-5221C6CE6196}"/>
                </a:ext>
              </a:extLst>
            </p:cNvPr>
            <p:cNvSpPr txBox="1"/>
            <p:nvPr/>
          </p:nvSpPr>
          <p:spPr>
            <a:xfrm>
              <a:off x="2478551" y="3790698"/>
              <a:ext cx="2050365" cy="461665"/>
            </a:xfrm>
            <a:prstGeom prst="rect">
              <a:avLst/>
            </a:prstGeom>
            <a:noFill/>
          </p:spPr>
          <p:txBody>
            <a:bodyPr wrap="square">
              <a:spAutoFit/>
            </a:bodyPr>
            <a:lstStyle/>
            <a:p>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スタッフの「佐藤さん」が</a:t>
              </a:r>
              <a:endParaRPr lang="en-US"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シフト希望を提出</a:t>
              </a:r>
              <a:endParaRPr lang="ja-JP" altLang="en-US" sz="1200" b="1" dirty="0">
                <a:latin typeface="游ゴシック" panose="020B0400000000000000" pitchFamily="50" charset="-128"/>
                <a:ea typeface="游ゴシック" panose="020B0400000000000000" pitchFamily="50" charset="-128"/>
              </a:endParaRPr>
            </a:p>
          </p:txBody>
        </p:sp>
        <p:pic>
          <p:nvPicPr>
            <p:cNvPr id="33" name="図 32" descr="人, フェンス, 木製, テーブル が含まれている画像&#10;&#10;AI 生成コンテンツは誤りを含む可能性があります。">
              <a:extLst>
                <a:ext uri="{FF2B5EF4-FFF2-40B4-BE49-F238E27FC236}">
                  <a16:creationId xmlns:a16="http://schemas.microsoft.com/office/drawing/2014/main" id="{AA5C412F-C9D6-CB10-B70A-7FE08E603C41}"/>
                </a:ext>
              </a:extLst>
            </p:cNvPr>
            <p:cNvPicPr>
              <a:picLocks noChangeAspect="1"/>
            </p:cNvPicPr>
            <p:nvPr/>
          </p:nvPicPr>
          <p:blipFill>
            <a:blip r:embed="rId5"/>
            <a:stretch>
              <a:fillRect/>
            </a:stretch>
          </p:blipFill>
          <p:spPr>
            <a:xfrm>
              <a:off x="2478551" y="2378896"/>
              <a:ext cx="1946042" cy="1297361"/>
            </a:xfrm>
            <a:prstGeom prst="rect">
              <a:avLst/>
            </a:prstGeom>
          </p:spPr>
        </p:pic>
      </p:grpSp>
      <p:grpSp>
        <p:nvGrpSpPr>
          <p:cNvPr id="47" name="グループ化 46">
            <a:extLst>
              <a:ext uri="{FF2B5EF4-FFF2-40B4-BE49-F238E27FC236}">
                <a16:creationId xmlns:a16="http://schemas.microsoft.com/office/drawing/2014/main" id="{251366A1-4CD2-D3F1-01DF-EB066E2351DE}"/>
              </a:ext>
            </a:extLst>
          </p:cNvPr>
          <p:cNvGrpSpPr/>
          <p:nvPr/>
        </p:nvGrpSpPr>
        <p:grpSpPr>
          <a:xfrm>
            <a:off x="4696533" y="2349220"/>
            <a:ext cx="1964283" cy="1752911"/>
            <a:chOff x="4696533" y="2349220"/>
            <a:chExt cx="1964283" cy="1752911"/>
          </a:xfrm>
        </p:grpSpPr>
        <p:sp>
          <p:nvSpPr>
            <p:cNvPr id="19" name="テキスト ボックス 18">
              <a:extLst>
                <a:ext uri="{FF2B5EF4-FFF2-40B4-BE49-F238E27FC236}">
                  <a16:creationId xmlns:a16="http://schemas.microsoft.com/office/drawing/2014/main" id="{CEB865EE-AD2B-CAD9-EA84-74CFB4FC4982}"/>
                </a:ext>
              </a:extLst>
            </p:cNvPr>
            <p:cNvSpPr txBox="1"/>
            <p:nvPr/>
          </p:nvSpPr>
          <p:spPr>
            <a:xfrm>
              <a:off x="5155531" y="3825132"/>
              <a:ext cx="1046285" cy="276999"/>
            </a:xfrm>
            <a:prstGeom prst="rect">
              <a:avLst/>
            </a:prstGeom>
            <a:noFill/>
          </p:spPr>
          <p:txBody>
            <a:bodyPr wrap="square">
              <a:spAutoFit/>
            </a:bodyPr>
            <a:lstStyle/>
            <a:p>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店長が承認</a:t>
              </a:r>
              <a:endParaRPr lang="ja-JP" altLang="en-US" sz="1200" b="1" dirty="0">
                <a:latin typeface="游ゴシック" panose="020B0400000000000000" pitchFamily="50" charset="-128"/>
                <a:ea typeface="游ゴシック" panose="020B0400000000000000" pitchFamily="50" charset="-128"/>
              </a:endParaRPr>
            </a:p>
          </p:txBody>
        </p:sp>
        <p:pic>
          <p:nvPicPr>
            <p:cNvPr id="35" name="図 34" descr="キッチンで作業をしている男性&#10;&#10;AI 生成コンテンツは誤りを含む可能性があります。">
              <a:extLst>
                <a:ext uri="{FF2B5EF4-FFF2-40B4-BE49-F238E27FC236}">
                  <a16:creationId xmlns:a16="http://schemas.microsoft.com/office/drawing/2014/main" id="{761BC1F7-F1F4-6E4E-14F1-5F2A87E2EFB8}"/>
                </a:ext>
              </a:extLst>
            </p:cNvPr>
            <p:cNvPicPr>
              <a:picLocks noChangeAspect="1"/>
            </p:cNvPicPr>
            <p:nvPr/>
          </p:nvPicPr>
          <p:blipFill>
            <a:blip r:embed="rId6"/>
            <a:stretch>
              <a:fillRect/>
            </a:stretch>
          </p:blipFill>
          <p:spPr>
            <a:xfrm>
              <a:off x="4696533" y="2349220"/>
              <a:ext cx="1964283" cy="1309522"/>
            </a:xfrm>
            <a:prstGeom prst="rect">
              <a:avLst/>
            </a:prstGeom>
          </p:spPr>
        </p:pic>
      </p:grpSp>
      <p:grpSp>
        <p:nvGrpSpPr>
          <p:cNvPr id="48" name="グループ化 47">
            <a:extLst>
              <a:ext uri="{FF2B5EF4-FFF2-40B4-BE49-F238E27FC236}">
                <a16:creationId xmlns:a16="http://schemas.microsoft.com/office/drawing/2014/main" id="{0034C2ED-9E2F-6631-57E7-775A4B47BB10}"/>
              </a:ext>
            </a:extLst>
          </p:cNvPr>
          <p:cNvGrpSpPr/>
          <p:nvPr/>
        </p:nvGrpSpPr>
        <p:grpSpPr>
          <a:xfrm>
            <a:off x="6958876" y="2504893"/>
            <a:ext cx="1644162" cy="1689570"/>
            <a:chOff x="6958876" y="2504893"/>
            <a:chExt cx="1644162" cy="1689570"/>
          </a:xfrm>
        </p:grpSpPr>
        <p:sp>
          <p:nvSpPr>
            <p:cNvPr id="23" name="テキスト ボックス 22">
              <a:extLst>
                <a:ext uri="{FF2B5EF4-FFF2-40B4-BE49-F238E27FC236}">
                  <a16:creationId xmlns:a16="http://schemas.microsoft.com/office/drawing/2014/main" id="{406ECE86-2CE3-C09B-6640-E46917A35852}"/>
                </a:ext>
              </a:extLst>
            </p:cNvPr>
            <p:cNvSpPr txBox="1"/>
            <p:nvPr/>
          </p:nvSpPr>
          <p:spPr>
            <a:xfrm>
              <a:off x="6958876" y="3732798"/>
              <a:ext cx="1644162" cy="461665"/>
            </a:xfrm>
            <a:prstGeom prst="rect">
              <a:avLst/>
            </a:prstGeom>
            <a:noFill/>
          </p:spPr>
          <p:txBody>
            <a:bodyPr wrap="square">
              <a:spAutoFit/>
            </a:bodyPr>
            <a:lstStyle/>
            <a:p>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一日の終わりに、</a:t>
              </a:r>
              <a:endParaRPr lang="en-US"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売上データから日報</a:t>
              </a:r>
              <a:endParaRPr lang="ja-JP" altLang="en-US" sz="1200" b="1" dirty="0">
                <a:latin typeface="游ゴシック" panose="020B0400000000000000" pitchFamily="50" charset="-128"/>
                <a:ea typeface="游ゴシック" panose="020B0400000000000000" pitchFamily="50" charset="-128"/>
              </a:endParaRPr>
            </a:p>
          </p:txBody>
        </p:sp>
        <p:pic>
          <p:nvPicPr>
            <p:cNvPr id="39" name="図 38" descr="モニター画面に映る文字&#10;&#10;AI 生成コンテンツは誤りを含む可能性があります。">
              <a:extLst>
                <a:ext uri="{FF2B5EF4-FFF2-40B4-BE49-F238E27FC236}">
                  <a16:creationId xmlns:a16="http://schemas.microsoft.com/office/drawing/2014/main" id="{4E543F4C-5CFF-E0F8-52B0-30D03B62B9DA}"/>
                </a:ext>
              </a:extLst>
            </p:cNvPr>
            <p:cNvPicPr>
              <a:picLocks noChangeAspect="1"/>
            </p:cNvPicPr>
            <p:nvPr/>
          </p:nvPicPr>
          <p:blipFill>
            <a:blip r:embed="rId7"/>
            <a:stretch>
              <a:fillRect/>
            </a:stretch>
          </p:blipFill>
          <p:spPr>
            <a:xfrm>
              <a:off x="6958876" y="2504893"/>
              <a:ext cx="1499068" cy="945412"/>
            </a:xfrm>
            <a:prstGeom prst="rect">
              <a:avLst/>
            </a:prstGeom>
          </p:spPr>
        </p:pic>
      </p:grpSp>
      <p:pic>
        <p:nvPicPr>
          <p:cNvPr id="5" name="Picture 4">
            <a:extLst>
              <a:ext uri="{FF2B5EF4-FFF2-40B4-BE49-F238E27FC236}">
                <a16:creationId xmlns:a16="http://schemas.microsoft.com/office/drawing/2014/main" id="{AEA9DFDF-A172-E410-3157-BD29419E8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0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B8E3D-8E09-D312-9D05-9564BCCC64D7}"/>
              </a:ext>
            </a:extLst>
          </p:cNvPr>
          <p:cNvSpPr>
            <a:spLocks noGrp="1"/>
          </p:cNvSpPr>
          <p:nvPr>
            <p:ph type="title"/>
          </p:nvPr>
        </p:nvSpPr>
        <p:spPr/>
        <p:txBody>
          <a:bodyPr/>
          <a:lstStyle/>
          <a:p>
            <a:r>
              <a:rPr lang="en-US" altLang="ja-JP" sz="1800" b="1" dirty="0">
                <a:latin typeface="游ゴシック" panose="020B0400000000000000" pitchFamily="50" charset="-128"/>
                <a:ea typeface="游ゴシック" panose="020B0400000000000000" pitchFamily="50" charset="-128"/>
              </a:rPr>
              <a:t>kintone</a:t>
            </a:r>
            <a:r>
              <a:rPr lang="ja-JP" altLang="ja-JP" sz="1800" b="1" dirty="0">
                <a:latin typeface="游ゴシック" panose="020B0400000000000000" pitchFamily="50" charset="-128"/>
                <a:ea typeface="游ゴシック" panose="020B0400000000000000" pitchFamily="50" charset="-128"/>
              </a:rPr>
              <a:t>ポータル画面</a:t>
            </a:r>
            <a:endParaRPr kumimoji="1" lang="ja-JP" altLang="en-US" sz="1800" b="1" dirty="0">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6AAFE9C-3136-B37C-E0FB-EE7202D1485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3</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7E85B04-79FD-6B02-D295-E2D62FF9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45BA2796-7B29-B8F5-CEE8-7B534469BE79}"/>
              </a:ext>
            </a:extLst>
          </p:cNvPr>
          <p:cNvPicPr>
            <a:picLocks noChangeAspect="1"/>
          </p:cNvPicPr>
          <p:nvPr/>
        </p:nvPicPr>
        <p:blipFill>
          <a:blip r:embed="rId4"/>
          <a:stretch>
            <a:fillRect/>
          </a:stretch>
        </p:blipFill>
        <p:spPr>
          <a:xfrm>
            <a:off x="1453212" y="2528778"/>
            <a:ext cx="2787793" cy="463574"/>
          </a:xfrm>
          <a:prstGeom prst="rect">
            <a:avLst/>
          </a:prstGeom>
        </p:spPr>
      </p:pic>
      <p:pic>
        <p:nvPicPr>
          <p:cNvPr id="22" name="図 21">
            <a:extLst>
              <a:ext uri="{FF2B5EF4-FFF2-40B4-BE49-F238E27FC236}">
                <a16:creationId xmlns:a16="http://schemas.microsoft.com/office/drawing/2014/main" id="{386F3306-2294-2E43-6A75-E88A242A3ED4}"/>
              </a:ext>
            </a:extLst>
          </p:cNvPr>
          <p:cNvPicPr>
            <a:picLocks noChangeAspect="1"/>
          </p:cNvPicPr>
          <p:nvPr/>
        </p:nvPicPr>
        <p:blipFill>
          <a:blip r:embed="rId5"/>
          <a:stretch>
            <a:fillRect/>
          </a:stretch>
        </p:blipFill>
        <p:spPr>
          <a:xfrm>
            <a:off x="1453212" y="3281759"/>
            <a:ext cx="2597283" cy="400071"/>
          </a:xfrm>
          <a:prstGeom prst="rect">
            <a:avLst/>
          </a:prstGeom>
        </p:spPr>
      </p:pic>
      <p:pic>
        <p:nvPicPr>
          <p:cNvPr id="26" name="図 25">
            <a:extLst>
              <a:ext uri="{FF2B5EF4-FFF2-40B4-BE49-F238E27FC236}">
                <a16:creationId xmlns:a16="http://schemas.microsoft.com/office/drawing/2014/main" id="{9C1BFE7B-449F-BA9D-0AC7-DB1C788456AD}"/>
              </a:ext>
            </a:extLst>
          </p:cNvPr>
          <p:cNvPicPr>
            <a:picLocks noChangeAspect="1"/>
          </p:cNvPicPr>
          <p:nvPr/>
        </p:nvPicPr>
        <p:blipFill>
          <a:blip r:embed="rId6"/>
          <a:stretch>
            <a:fillRect/>
          </a:stretch>
        </p:blipFill>
        <p:spPr>
          <a:xfrm>
            <a:off x="1426232" y="1752333"/>
            <a:ext cx="2540131" cy="425472"/>
          </a:xfrm>
          <a:prstGeom prst="rect">
            <a:avLst/>
          </a:prstGeom>
        </p:spPr>
      </p:pic>
      <p:grpSp>
        <p:nvGrpSpPr>
          <p:cNvPr id="39" name="グループ化 38">
            <a:extLst>
              <a:ext uri="{FF2B5EF4-FFF2-40B4-BE49-F238E27FC236}">
                <a16:creationId xmlns:a16="http://schemas.microsoft.com/office/drawing/2014/main" id="{8AD8F537-6B63-A33F-52F7-8AFBB0F8DC69}"/>
              </a:ext>
            </a:extLst>
          </p:cNvPr>
          <p:cNvGrpSpPr/>
          <p:nvPr/>
        </p:nvGrpSpPr>
        <p:grpSpPr>
          <a:xfrm>
            <a:off x="4034286" y="1809875"/>
            <a:ext cx="4001884" cy="276999"/>
            <a:chOff x="4034286" y="1809875"/>
            <a:chExt cx="4001884" cy="276999"/>
          </a:xfrm>
        </p:grpSpPr>
        <p:cxnSp>
          <p:nvCxnSpPr>
            <p:cNvPr id="32" name="直線矢印コネクタ 31">
              <a:extLst>
                <a:ext uri="{FF2B5EF4-FFF2-40B4-BE49-F238E27FC236}">
                  <a16:creationId xmlns:a16="http://schemas.microsoft.com/office/drawing/2014/main" id="{6ABECEA2-84F4-5F47-90F7-9087BD32B988}"/>
                </a:ext>
              </a:extLst>
            </p:cNvPr>
            <p:cNvCxnSpPr/>
            <p:nvPr/>
          </p:nvCxnSpPr>
          <p:spPr>
            <a:xfrm flipH="1">
              <a:off x="4034286" y="1948375"/>
              <a:ext cx="107542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24C07ABC-198B-9CE2-D847-201E510908EA}"/>
                </a:ext>
              </a:extLst>
            </p:cNvPr>
            <p:cNvSpPr txBox="1"/>
            <p:nvPr/>
          </p:nvSpPr>
          <p:spPr>
            <a:xfrm>
              <a:off x="5292970" y="1809875"/>
              <a:ext cx="2743200" cy="276999"/>
            </a:xfrm>
            <a:prstGeom prst="rect">
              <a:avLst/>
            </a:prstGeom>
            <a:noFill/>
          </p:spPr>
          <p:txBody>
            <a:bodyPr wrap="square">
              <a:spAutoFit/>
            </a:bodyPr>
            <a:lstStyle/>
            <a:p>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顧客管理アプリをクリックします</a:t>
              </a:r>
              <a:endParaRPr lang="ja-JP" altLang="en-US" sz="1200" b="1" dirty="0">
                <a:latin typeface="游ゴシック" panose="020B0400000000000000" pitchFamily="50" charset="-128"/>
                <a:ea typeface="游ゴシック" panose="020B0400000000000000" pitchFamily="50" charset="-128"/>
              </a:endParaRPr>
            </a:p>
          </p:txBody>
        </p:sp>
      </p:grpSp>
      <p:pic>
        <p:nvPicPr>
          <p:cNvPr id="5" name="Picture 4">
            <a:extLst>
              <a:ext uri="{FF2B5EF4-FFF2-40B4-BE49-F238E27FC236}">
                <a16:creationId xmlns:a16="http://schemas.microsoft.com/office/drawing/2014/main" id="{80C11EF6-8207-41DA-EA1D-F59B10592D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0A9FAF8-60CD-E663-54C2-8F13AB4F9AE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4</a:t>
            </a:fld>
            <a:endParaRPr lang="ja-JP" altLang="en-US">
              <a:latin typeface="メイリオ" panose="020B0604030504040204" pitchFamily="50" charset="-128"/>
              <a:ea typeface="メイリオ" panose="020B0604030504040204" pitchFamily="50" charset="-128"/>
            </a:endParaRPr>
          </a:p>
        </p:txBody>
      </p:sp>
      <p:pic>
        <p:nvPicPr>
          <p:cNvPr id="11" name="Picture 2">
            <a:extLst>
              <a:ext uri="{FF2B5EF4-FFF2-40B4-BE49-F238E27FC236}">
                <a16:creationId xmlns:a16="http://schemas.microsoft.com/office/drawing/2014/main" id="{413A4F1B-F66D-5F95-0A27-E68B480D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1A6581B5-C8A0-C4B8-6ECF-EEEC90D8E2C7}"/>
              </a:ext>
            </a:extLst>
          </p:cNvPr>
          <p:cNvSpPr>
            <a:spLocks noGrp="1"/>
          </p:cNvSpPr>
          <p:nvPr>
            <p:ph type="title"/>
          </p:nvPr>
        </p:nvSpPr>
        <p:spPr>
          <a:xfrm>
            <a:off x="457200" y="715963"/>
            <a:ext cx="8229600" cy="582612"/>
          </a:xfrm>
        </p:spPr>
        <p:txBody>
          <a:bodyPr/>
          <a:lstStyle/>
          <a:p>
            <a:r>
              <a:rPr lang="ja-JP" altLang="ja-JP" sz="1800" b="1" dirty="0">
                <a:latin typeface="游ゴシック" panose="020B0400000000000000" pitchFamily="50" charset="-128"/>
                <a:ea typeface="游ゴシック" panose="020B0400000000000000" pitchFamily="50" charset="-128"/>
              </a:rPr>
              <a:t>新規顧客の登録と自動採番</a:t>
            </a:r>
            <a:endParaRPr kumimoji="1" lang="ja-JP" altLang="en-US" sz="1800" b="1" dirty="0">
              <a:latin typeface="游ゴシック" panose="020B0400000000000000" pitchFamily="50" charset="-128"/>
              <a:ea typeface="游ゴシック" panose="020B0400000000000000" pitchFamily="50" charset="-128"/>
            </a:endParaRPr>
          </a:p>
        </p:txBody>
      </p:sp>
      <p:grpSp>
        <p:nvGrpSpPr>
          <p:cNvPr id="21" name="グループ化 20">
            <a:extLst>
              <a:ext uri="{FF2B5EF4-FFF2-40B4-BE49-F238E27FC236}">
                <a16:creationId xmlns:a16="http://schemas.microsoft.com/office/drawing/2014/main" id="{FA80CA6F-E78B-6938-18F3-0EB91BDD4619}"/>
              </a:ext>
            </a:extLst>
          </p:cNvPr>
          <p:cNvGrpSpPr/>
          <p:nvPr/>
        </p:nvGrpSpPr>
        <p:grpSpPr>
          <a:xfrm>
            <a:off x="947441" y="1343131"/>
            <a:ext cx="4750900" cy="3340468"/>
            <a:chOff x="947441" y="1343131"/>
            <a:chExt cx="4750900" cy="3340468"/>
          </a:xfrm>
        </p:grpSpPr>
        <p:pic>
          <p:nvPicPr>
            <p:cNvPr id="6" name="図 5">
              <a:extLst>
                <a:ext uri="{FF2B5EF4-FFF2-40B4-BE49-F238E27FC236}">
                  <a16:creationId xmlns:a16="http://schemas.microsoft.com/office/drawing/2014/main" id="{11996EF3-81FA-AEF2-1464-C84F7E13D312}"/>
                </a:ext>
              </a:extLst>
            </p:cNvPr>
            <p:cNvPicPr>
              <a:picLocks noChangeAspect="1"/>
            </p:cNvPicPr>
            <p:nvPr/>
          </p:nvPicPr>
          <p:blipFill>
            <a:blip r:embed="rId4"/>
            <a:stretch>
              <a:fillRect/>
            </a:stretch>
          </p:blipFill>
          <p:spPr>
            <a:xfrm>
              <a:off x="947441" y="1674696"/>
              <a:ext cx="4750900" cy="3008903"/>
            </a:xfrm>
            <a:prstGeom prst="rect">
              <a:avLst/>
            </a:prstGeom>
          </p:spPr>
        </p:pic>
        <p:sp>
          <p:nvSpPr>
            <p:cNvPr id="20" name="テキスト ボックス 19">
              <a:extLst>
                <a:ext uri="{FF2B5EF4-FFF2-40B4-BE49-F238E27FC236}">
                  <a16:creationId xmlns:a16="http://schemas.microsoft.com/office/drawing/2014/main" id="{B6D3D79E-5366-7C65-4231-72B9DC27763E}"/>
                </a:ext>
              </a:extLst>
            </p:cNvPr>
            <p:cNvSpPr txBox="1"/>
            <p:nvPr/>
          </p:nvSpPr>
          <p:spPr>
            <a:xfrm>
              <a:off x="947441" y="1343131"/>
              <a:ext cx="2352821" cy="307777"/>
            </a:xfrm>
            <a:prstGeom prst="rect">
              <a:avLst/>
            </a:prstGeom>
            <a:noFill/>
          </p:spPr>
          <p:txBody>
            <a:bodyPr wrap="square">
              <a:spAutoFit/>
            </a:bodyPr>
            <a:lstStyle/>
            <a:p>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顧客管理アプリの一覧画面</a:t>
              </a:r>
              <a:endParaRPr lang="ja-JP" altLang="en-US" sz="1400" b="1" dirty="0">
                <a:latin typeface="游ゴシック" panose="020B0400000000000000" pitchFamily="50" charset="-128"/>
                <a:ea typeface="游ゴシック" panose="020B0400000000000000" pitchFamily="50" charset="-128"/>
              </a:endParaRPr>
            </a:p>
          </p:txBody>
        </p:sp>
      </p:grpSp>
      <p:grpSp>
        <p:nvGrpSpPr>
          <p:cNvPr id="5" name="グループ化 4">
            <a:extLst>
              <a:ext uri="{FF2B5EF4-FFF2-40B4-BE49-F238E27FC236}">
                <a16:creationId xmlns:a16="http://schemas.microsoft.com/office/drawing/2014/main" id="{FDD0FDDE-C6EE-A39E-B1E9-B1E8EF92843D}"/>
              </a:ext>
            </a:extLst>
          </p:cNvPr>
          <p:cNvGrpSpPr/>
          <p:nvPr/>
        </p:nvGrpSpPr>
        <p:grpSpPr>
          <a:xfrm>
            <a:off x="1825283" y="2069805"/>
            <a:ext cx="4364501" cy="610090"/>
            <a:chOff x="1825283" y="2069805"/>
            <a:chExt cx="4364501" cy="610090"/>
          </a:xfrm>
        </p:grpSpPr>
        <p:sp>
          <p:nvSpPr>
            <p:cNvPr id="22" name="正方形/長方形 21">
              <a:extLst>
                <a:ext uri="{FF2B5EF4-FFF2-40B4-BE49-F238E27FC236}">
                  <a16:creationId xmlns:a16="http://schemas.microsoft.com/office/drawing/2014/main" id="{9A5A90CE-68B3-B557-4142-C4AF83F330B7}"/>
                </a:ext>
              </a:extLst>
            </p:cNvPr>
            <p:cNvSpPr/>
            <p:nvPr/>
          </p:nvSpPr>
          <p:spPr>
            <a:xfrm>
              <a:off x="4783015" y="2398542"/>
              <a:ext cx="309490" cy="28135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BC2A4D5-2C47-3072-BBD9-9A59BB2412CA}"/>
                </a:ext>
              </a:extLst>
            </p:cNvPr>
            <p:cNvSpPr txBox="1"/>
            <p:nvPr/>
          </p:nvSpPr>
          <p:spPr>
            <a:xfrm>
              <a:off x="1825283" y="2069805"/>
              <a:ext cx="4364501" cy="281353"/>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右上のプラスボタンから、新しいお客様の情報を登録します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16" name="図 15">
            <a:extLst>
              <a:ext uri="{FF2B5EF4-FFF2-40B4-BE49-F238E27FC236}">
                <a16:creationId xmlns:a16="http://schemas.microsoft.com/office/drawing/2014/main" id="{78D07B1A-F95C-3A24-F252-72DABB921E94}"/>
              </a:ext>
            </a:extLst>
          </p:cNvPr>
          <p:cNvPicPr>
            <a:picLocks noChangeAspect="1"/>
          </p:cNvPicPr>
          <p:nvPr/>
        </p:nvPicPr>
        <p:blipFill>
          <a:blip r:embed="rId5"/>
          <a:stretch>
            <a:fillRect/>
          </a:stretch>
        </p:blipFill>
        <p:spPr>
          <a:xfrm>
            <a:off x="3595212" y="1298575"/>
            <a:ext cx="4141798" cy="3270739"/>
          </a:xfrm>
          <a:prstGeom prst="rect">
            <a:avLst/>
          </a:prstGeom>
        </p:spPr>
      </p:pic>
      <p:grpSp>
        <p:nvGrpSpPr>
          <p:cNvPr id="15" name="グループ化 14">
            <a:extLst>
              <a:ext uri="{FF2B5EF4-FFF2-40B4-BE49-F238E27FC236}">
                <a16:creationId xmlns:a16="http://schemas.microsoft.com/office/drawing/2014/main" id="{F91E372F-432F-C657-9322-9FAC2D0007BA}"/>
              </a:ext>
            </a:extLst>
          </p:cNvPr>
          <p:cNvGrpSpPr/>
          <p:nvPr/>
        </p:nvGrpSpPr>
        <p:grpSpPr>
          <a:xfrm>
            <a:off x="4337475" y="1814495"/>
            <a:ext cx="3323492" cy="594663"/>
            <a:chOff x="4337475" y="1814495"/>
            <a:chExt cx="3323492" cy="594663"/>
          </a:xfrm>
        </p:grpSpPr>
        <p:sp>
          <p:nvSpPr>
            <p:cNvPr id="12" name="テキスト ボックス 11">
              <a:extLst>
                <a:ext uri="{FF2B5EF4-FFF2-40B4-BE49-F238E27FC236}">
                  <a16:creationId xmlns:a16="http://schemas.microsoft.com/office/drawing/2014/main" id="{E0677DB3-C0D6-67B7-5FFA-8450692BD085}"/>
                </a:ext>
              </a:extLst>
            </p:cNvPr>
            <p:cNvSpPr txBox="1"/>
            <p:nvPr/>
          </p:nvSpPr>
          <p:spPr>
            <a:xfrm>
              <a:off x="4562558" y="1814495"/>
              <a:ext cx="3098409"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入力が終わったら、左上の『保存』ボタン</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8F802C05-694A-CE70-82CA-DFD796205A37}"/>
                </a:ext>
              </a:extLst>
            </p:cNvPr>
            <p:cNvSpPr/>
            <p:nvPr/>
          </p:nvSpPr>
          <p:spPr>
            <a:xfrm>
              <a:off x="4337475" y="2151650"/>
              <a:ext cx="745588" cy="25750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A520D2F5-0299-D6CA-E086-913F7C395896}"/>
              </a:ext>
            </a:extLst>
          </p:cNvPr>
          <p:cNvGrpSpPr/>
          <p:nvPr/>
        </p:nvGrpSpPr>
        <p:grpSpPr>
          <a:xfrm>
            <a:off x="3595212" y="2597984"/>
            <a:ext cx="3558210" cy="1587154"/>
            <a:chOff x="3595212" y="2597984"/>
            <a:chExt cx="3558210" cy="1587154"/>
          </a:xfrm>
        </p:grpSpPr>
        <p:sp>
          <p:nvSpPr>
            <p:cNvPr id="7" name="テキスト ボックス 6">
              <a:extLst>
                <a:ext uri="{FF2B5EF4-FFF2-40B4-BE49-F238E27FC236}">
                  <a16:creationId xmlns:a16="http://schemas.microsoft.com/office/drawing/2014/main" id="{1AA73DAB-86A2-2450-2BFF-123B5808D656}"/>
                </a:ext>
              </a:extLst>
            </p:cNvPr>
            <p:cNvSpPr txBox="1"/>
            <p:nvPr/>
          </p:nvSpPr>
          <p:spPr>
            <a:xfrm>
              <a:off x="4078037" y="3201718"/>
              <a:ext cx="2386067" cy="646331"/>
            </a:xfrm>
            <a:prstGeom prst="rect">
              <a:avLst/>
            </a:prstGeom>
            <a:noFill/>
          </p:spPr>
          <p:txBody>
            <a:bodyPr wrap="square" rtlCol="0">
              <a:spAutoFit/>
            </a:bodyPr>
            <a:lstStyle/>
            <a:p>
              <a:r>
                <a:rPr lang="ja-JP" altLang="ja-JP" sz="1200" b="1" dirty="0">
                  <a:solidFill>
                    <a:srgbClr val="FF0000"/>
                  </a:solidFill>
                  <a:latin typeface="游ゴシック" panose="020B0400000000000000" pitchFamily="50" charset="-128"/>
                  <a:ea typeface="游ゴシック" panose="020B0400000000000000" pitchFamily="50" charset="-128"/>
                </a:rPr>
                <a:t>氏名や連絡先といった基本情報、よく購入される商品カテゴリなどを入力します</a:t>
              </a:r>
              <a:endParaRPr kumimoji="1"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F1803B2F-E56E-C048-2948-3A4F4CD8C933}"/>
                </a:ext>
              </a:extLst>
            </p:cNvPr>
            <p:cNvSpPr/>
            <p:nvPr/>
          </p:nvSpPr>
          <p:spPr>
            <a:xfrm>
              <a:off x="3595212" y="2597984"/>
              <a:ext cx="3558210" cy="158715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3" name="Picture 4">
            <a:extLst>
              <a:ext uri="{FF2B5EF4-FFF2-40B4-BE49-F238E27FC236}">
                <a16:creationId xmlns:a16="http://schemas.microsoft.com/office/drawing/2014/main" id="{72C1B6C1-DD22-16DB-699C-C348DA275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7B27-857B-1BDD-17D4-96828B06FF3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E9B20AA-9047-C7AC-AC28-D090615910D6}"/>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5</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33CC2AF-A1C7-38D8-639F-C58D3F4D3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72BE4A76-4782-C8BE-0E62-594EEBAE04E2}"/>
              </a:ext>
            </a:extLst>
          </p:cNvPr>
          <p:cNvSpPr txBox="1">
            <a:spLocks/>
          </p:cNvSpPr>
          <p:nvPr/>
        </p:nvSpPr>
        <p:spPr>
          <a:xfrm>
            <a:off x="457200" y="715963"/>
            <a:ext cx="8229600" cy="582612"/>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a:lstStyle>
          <a:p>
            <a:r>
              <a:rPr lang="ja-JP" altLang="ja-JP" sz="1800" b="1">
                <a:latin typeface="游ゴシック" panose="020B0400000000000000" pitchFamily="50" charset="-128"/>
                <a:ea typeface="游ゴシック" panose="020B0400000000000000" pitchFamily="50" charset="-128"/>
              </a:rPr>
              <a:t>新規顧客の登録と自動採番</a:t>
            </a:r>
            <a:endParaRPr lang="ja-JP" altLang="en-US" sz="18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7E24804B-96A1-64ED-9006-DF1CE2BC7B75}"/>
              </a:ext>
            </a:extLst>
          </p:cNvPr>
          <p:cNvPicPr>
            <a:picLocks noChangeAspect="1"/>
          </p:cNvPicPr>
          <p:nvPr/>
        </p:nvPicPr>
        <p:blipFill>
          <a:blip r:embed="rId4"/>
          <a:stretch>
            <a:fillRect/>
          </a:stretch>
        </p:blipFill>
        <p:spPr>
          <a:xfrm>
            <a:off x="1438147" y="1414482"/>
            <a:ext cx="4141798" cy="3270739"/>
          </a:xfrm>
          <a:prstGeom prst="rect">
            <a:avLst/>
          </a:prstGeom>
        </p:spPr>
      </p:pic>
      <p:grpSp>
        <p:nvGrpSpPr>
          <p:cNvPr id="20" name="グループ化 19">
            <a:extLst>
              <a:ext uri="{FF2B5EF4-FFF2-40B4-BE49-F238E27FC236}">
                <a16:creationId xmlns:a16="http://schemas.microsoft.com/office/drawing/2014/main" id="{8B9F4E3A-0D2C-0FD6-94CC-F57461E4CAA3}"/>
              </a:ext>
            </a:extLst>
          </p:cNvPr>
          <p:cNvGrpSpPr/>
          <p:nvPr/>
        </p:nvGrpSpPr>
        <p:grpSpPr>
          <a:xfrm>
            <a:off x="1438147" y="2663588"/>
            <a:ext cx="6172474" cy="360965"/>
            <a:chOff x="1438147" y="2663588"/>
            <a:chExt cx="6172474" cy="360965"/>
          </a:xfrm>
        </p:grpSpPr>
        <p:sp>
          <p:nvSpPr>
            <p:cNvPr id="14" name="テキスト ボックス 13">
              <a:extLst>
                <a:ext uri="{FF2B5EF4-FFF2-40B4-BE49-F238E27FC236}">
                  <a16:creationId xmlns:a16="http://schemas.microsoft.com/office/drawing/2014/main" id="{8547B0C6-4D49-FE68-6DCF-58A71B60B785}"/>
                </a:ext>
              </a:extLst>
            </p:cNvPr>
            <p:cNvSpPr txBox="1"/>
            <p:nvPr/>
          </p:nvSpPr>
          <p:spPr>
            <a:xfrm>
              <a:off x="3721956" y="2720959"/>
              <a:ext cx="3888665" cy="276999"/>
            </a:xfrm>
            <a:prstGeom prst="rect">
              <a:avLst/>
            </a:prstGeom>
            <a:noFill/>
          </p:spPr>
          <p:txBody>
            <a:bodyPr wrap="square">
              <a:spAutoFit/>
            </a:bodyPr>
            <a:lstStyle/>
            <a:p>
              <a:r>
                <a:rPr lang="ja-JP" altLang="ja-JP" sz="10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保存</a:t>
              </a:r>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と同時に『顧客</a:t>
              </a:r>
              <a:r>
                <a:rPr lang="en-US"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ID</a:t>
              </a:r>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』が自動で割り振られました。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651D9E66-9B62-B4C3-37BB-3668D5F953AC}"/>
                </a:ext>
              </a:extLst>
            </p:cNvPr>
            <p:cNvGrpSpPr/>
            <p:nvPr/>
          </p:nvGrpSpPr>
          <p:grpSpPr>
            <a:xfrm>
              <a:off x="1438147" y="2663588"/>
              <a:ext cx="2226487" cy="360965"/>
              <a:chOff x="1438147" y="2663588"/>
              <a:chExt cx="2226487" cy="360965"/>
            </a:xfrm>
          </p:grpSpPr>
          <p:sp>
            <p:nvSpPr>
              <p:cNvPr id="12" name="正方形/長方形 11">
                <a:extLst>
                  <a:ext uri="{FF2B5EF4-FFF2-40B4-BE49-F238E27FC236}">
                    <a16:creationId xmlns:a16="http://schemas.microsoft.com/office/drawing/2014/main" id="{C8DCB80D-DD2C-34BA-0799-CF2993C72DCF}"/>
                  </a:ext>
                </a:extLst>
              </p:cNvPr>
              <p:cNvSpPr/>
              <p:nvPr/>
            </p:nvSpPr>
            <p:spPr>
              <a:xfrm>
                <a:off x="1438147" y="2663588"/>
                <a:ext cx="1276918" cy="36096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2D03E794-C147-032B-574E-0F7777F999DB}"/>
                  </a:ext>
                </a:extLst>
              </p:cNvPr>
              <p:cNvCxnSpPr/>
              <p:nvPr/>
            </p:nvCxnSpPr>
            <p:spPr>
              <a:xfrm flipH="1">
                <a:off x="2848708" y="2848708"/>
                <a:ext cx="81592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3" name="Picture 4">
            <a:extLst>
              <a:ext uri="{FF2B5EF4-FFF2-40B4-BE49-F238E27FC236}">
                <a16:creationId xmlns:a16="http://schemas.microsoft.com/office/drawing/2014/main" id="{2B7443E0-75E2-9366-11DF-1B48BE06D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4D6F-DAAF-2FF2-665B-5A2B07407F4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FD8B73B-55ED-0379-2B4E-22645E0AF586}"/>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「シフト管理アプリ」のカレンダー表示画面と、</a:t>
            </a:r>
            <a:br>
              <a:rPr lang="en-US" altLang="ja-JP" sz="1800" b="1" dirty="0">
                <a:latin typeface="游ゴシック" panose="020B0400000000000000" pitchFamily="50" charset="-128"/>
                <a:ea typeface="游ゴシック" panose="020B0400000000000000" pitchFamily="50" charset="-128"/>
              </a:rPr>
            </a:br>
            <a:r>
              <a:rPr lang="ja-JP" altLang="ja-JP" sz="1800" b="1" dirty="0">
                <a:latin typeface="游ゴシック" panose="020B0400000000000000" pitchFamily="50" charset="-128"/>
                <a:ea typeface="游ゴシック" panose="020B0400000000000000" pitchFamily="50" charset="-128"/>
              </a:rPr>
              <a:t>個別のシフト申請画面</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F71C358-CACE-3D9C-507B-5CA3735D362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DD304DE-17A9-250C-2585-8ABE6883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グループ化 44">
            <a:extLst>
              <a:ext uri="{FF2B5EF4-FFF2-40B4-BE49-F238E27FC236}">
                <a16:creationId xmlns:a16="http://schemas.microsoft.com/office/drawing/2014/main" id="{A5223E3A-05C4-5281-97B2-3CBC7CDFA928}"/>
              </a:ext>
            </a:extLst>
          </p:cNvPr>
          <p:cNvGrpSpPr/>
          <p:nvPr/>
        </p:nvGrpSpPr>
        <p:grpSpPr>
          <a:xfrm>
            <a:off x="101504" y="1875770"/>
            <a:ext cx="2688913" cy="2166979"/>
            <a:chOff x="101504" y="1875770"/>
            <a:chExt cx="2688913" cy="2166979"/>
          </a:xfrm>
        </p:grpSpPr>
        <p:pic>
          <p:nvPicPr>
            <p:cNvPr id="3" name="図 2">
              <a:extLst>
                <a:ext uri="{FF2B5EF4-FFF2-40B4-BE49-F238E27FC236}">
                  <a16:creationId xmlns:a16="http://schemas.microsoft.com/office/drawing/2014/main" id="{CD81636D-2246-D6C1-3D96-0FABAD79A431}"/>
                </a:ext>
              </a:extLst>
            </p:cNvPr>
            <p:cNvPicPr>
              <a:picLocks noChangeAspect="1"/>
            </p:cNvPicPr>
            <p:nvPr/>
          </p:nvPicPr>
          <p:blipFill>
            <a:blip r:embed="rId4"/>
            <a:stretch>
              <a:fillRect/>
            </a:stretch>
          </p:blipFill>
          <p:spPr>
            <a:xfrm>
              <a:off x="101504" y="1875770"/>
              <a:ext cx="2597283" cy="400071"/>
            </a:xfrm>
            <a:prstGeom prst="rect">
              <a:avLst/>
            </a:prstGeom>
          </p:spPr>
        </p:pic>
        <p:sp>
          <p:nvSpPr>
            <p:cNvPr id="8" name="テキスト ボックス 7">
              <a:extLst>
                <a:ext uri="{FF2B5EF4-FFF2-40B4-BE49-F238E27FC236}">
                  <a16:creationId xmlns:a16="http://schemas.microsoft.com/office/drawing/2014/main" id="{A7C021AF-711F-7346-C31A-8516B0CB8CD9}"/>
                </a:ext>
              </a:extLst>
            </p:cNvPr>
            <p:cNvSpPr txBox="1"/>
            <p:nvPr/>
          </p:nvSpPr>
          <p:spPr>
            <a:xfrm>
              <a:off x="135140" y="3581084"/>
              <a:ext cx="2655277" cy="461665"/>
            </a:xfrm>
            <a:prstGeom prst="rect">
              <a:avLst/>
            </a:prstGeom>
            <a:noFill/>
          </p:spPr>
          <p:txBody>
            <a:bodyPr wrap="square">
              <a:spAutoFit/>
            </a:bodyPr>
            <a:lstStyle/>
            <a:p>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スマホから</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シフト</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管理アプリをクリックします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pic>
          <p:nvPicPr>
            <p:cNvPr id="13" name="図 12" descr="携帯電話を持っている女性&#10;&#10;AI 生成コンテンツは誤りを含む可能性があります。">
              <a:extLst>
                <a:ext uri="{FF2B5EF4-FFF2-40B4-BE49-F238E27FC236}">
                  <a16:creationId xmlns:a16="http://schemas.microsoft.com/office/drawing/2014/main" id="{5BEAF729-0D8C-3622-94F6-3F4121AE65F6}"/>
                </a:ext>
              </a:extLst>
            </p:cNvPr>
            <p:cNvPicPr>
              <a:picLocks noChangeAspect="1"/>
            </p:cNvPicPr>
            <p:nvPr/>
          </p:nvPicPr>
          <p:blipFill>
            <a:blip r:embed="rId5"/>
            <a:stretch>
              <a:fillRect/>
            </a:stretch>
          </p:blipFill>
          <p:spPr>
            <a:xfrm>
              <a:off x="296069" y="2348530"/>
              <a:ext cx="2064327" cy="1161184"/>
            </a:xfrm>
            <a:prstGeom prst="rect">
              <a:avLst/>
            </a:prstGeom>
          </p:spPr>
        </p:pic>
      </p:grpSp>
      <p:grpSp>
        <p:nvGrpSpPr>
          <p:cNvPr id="46" name="グループ化 45">
            <a:extLst>
              <a:ext uri="{FF2B5EF4-FFF2-40B4-BE49-F238E27FC236}">
                <a16:creationId xmlns:a16="http://schemas.microsoft.com/office/drawing/2014/main" id="{B7745DCF-6D63-7248-75D8-6AE20E9F66F0}"/>
              </a:ext>
            </a:extLst>
          </p:cNvPr>
          <p:cNvGrpSpPr/>
          <p:nvPr/>
        </p:nvGrpSpPr>
        <p:grpSpPr>
          <a:xfrm>
            <a:off x="2864569" y="1392484"/>
            <a:ext cx="1893208" cy="3272359"/>
            <a:chOff x="2864569" y="1392484"/>
            <a:chExt cx="1893208" cy="3272359"/>
          </a:xfrm>
        </p:grpSpPr>
        <p:pic>
          <p:nvPicPr>
            <p:cNvPr id="17" name="図 16" descr="カレンダー&#10;&#10;AI 生成コンテンツは誤りを含む可能性があります。">
              <a:extLst>
                <a:ext uri="{FF2B5EF4-FFF2-40B4-BE49-F238E27FC236}">
                  <a16:creationId xmlns:a16="http://schemas.microsoft.com/office/drawing/2014/main" id="{40697AEB-7A80-98E0-10C8-A0C9920E38F4}"/>
                </a:ext>
              </a:extLst>
            </p:cNvPr>
            <p:cNvPicPr>
              <a:picLocks noChangeAspect="1"/>
            </p:cNvPicPr>
            <p:nvPr/>
          </p:nvPicPr>
          <p:blipFill>
            <a:blip r:embed="rId6"/>
            <a:stretch>
              <a:fillRect/>
            </a:stretch>
          </p:blipFill>
          <p:spPr>
            <a:xfrm>
              <a:off x="2864569" y="1392484"/>
              <a:ext cx="1839782" cy="3272359"/>
            </a:xfrm>
            <a:prstGeom prst="rect">
              <a:avLst/>
            </a:prstGeom>
          </p:spPr>
        </p:pic>
        <p:sp>
          <p:nvSpPr>
            <p:cNvPr id="29" name="テキスト ボックス 28">
              <a:extLst>
                <a:ext uri="{FF2B5EF4-FFF2-40B4-BE49-F238E27FC236}">
                  <a16:creationId xmlns:a16="http://schemas.microsoft.com/office/drawing/2014/main" id="{FE90B2C5-19B2-F097-0501-6FFD13C9FFA4}"/>
                </a:ext>
              </a:extLst>
            </p:cNvPr>
            <p:cNvSpPr txBox="1"/>
            <p:nvPr/>
          </p:nvSpPr>
          <p:spPr>
            <a:xfrm>
              <a:off x="2880340" y="1850942"/>
              <a:ext cx="1877437" cy="276999"/>
            </a:xfrm>
            <a:prstGeom prst="rect">
              <a:avLst/>
            </a:prstGeom>
            <a:noFill/>
          </p:spPr>
          <p:txBody>
            <a:bodyPr wrap="none" rtlCol="0">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シフト表が表示されます</a:t>
              </a:r>
              <a:endParaRPr kumimoji="1"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57" name="グループ化 56">
            <a:extLst>
              <a:ext uri="{FF2B5EF4-FFF2-40B4-BE49-F238E27FC236}">
                <a16:creationId xmlns:a16="http://schemas.microsoft.com/office/drawing/2014/main" id="{9C6D05C7-458A-78C7-14A8-28A3D44F6F1C}"/>
              </a:ext>
            </a:extLst>
          </p:cNvPr>
          <p:cNvGrpSpPr/>
          <p:nvPr/>
        </p:nvGrpSpPr>
        <p:grpSpPr>
          <a:xfrm>
            <a:off x="4206050" y="1392483"/>
            <a:ext cx="2545750" cy="3272359"/>
            <a:chOff x="4206050" y="1392483"/>
            <a:chExt cx="2545750" cy="3272359"/>
          </a:xfrm>
        </p:grpSpPr>
        <p:grpSp>
          <p:nvGrpSpPr>
            <p:cNvPr id="47" name="グループ化 46">
              <a:extLst>
                <a:ext uri="{FF2B5EF4-FFF2-40B4-BE49-F238E27FC236}">
                  <a16:creationId xmlns:a16="http://schemas.microsoft.com/office/drawing/2014/main" id="{7322CBF2-2609-C476-955F-474A546F53AF}"/>
                </a:ext>
              </a:extLst>
            </p:cNvPr>
            <p:cNvGrpSpPr/>
            <p:nvPr/>
          </p:nvGrpSpPr>
          <p:grpSpPr>
            <a:xfrm>
              <a:off x="4572000" y="1392483"/>
              <a:ext cx="2179800" cy="3272359"/>
              <a:chOff x="4572000" y="1392483"/>
              <a:chExt cx="2179800" cy="3272359"/>
            </a:xfrm>
          </p:grpSpPr>
          <p:pic>
            <p:nvPicPr>
              <p:cNvPr id="21" name="図 20"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04E1D169-CBF8-A9F8-81E2-CD22D0A87372}"/>
                  </a:ext>
                </a:extLst>
              </p:cNvPr>
              <p:cNvPicPr>
                <a:picLocks noChangeAspect="1"/>
              </p:cNvPicPr>
              <p:nvPr/>
            </p:nvPicPr>
            <p:blipFill>
              <a:blip r:embed="rId7"/>
              <a:stretch>
                <a:fillRect/>
              </a:stretch>
            </p:blipFill>
            <p:spPr>
              <a:xfrm>
                <a:off x="4849407" y="1392483"/>
                <a:ext cx="1839782" cy="3272359"/>
              </a:xfrm>
              <a:prstGeom prst="rect">
                <a:avLst/>
              </a:prstGeom>
            </p:spPr>
          </p:pic>
          <p:sp>
            <p:nvSpPr>
              <p:cNvPr id="42" name="正方形/長方形 41">
                <a:extLst>
                  <a:ext uri="{FF2B5EF4-FFF2-40B4-BE49-F238E27FC236}">
                    <a16:creationId xmlns:a16="http://schemas.microsoft.com/office/drawing/2014/main" id="{60256F83-A57E-149C-DA40-011933FBB680}"/>
                  </a:ext>
                </a:extLst>
              </p:cNvPr>
              <p:cNvSpPr/>
              <p:nvPr/>
            </p:nvSpPr>
            <p:spPr>
              <a:xfrm>
                <a:off x="4849407" y="2929122"/>
                <a:ext cx="784704" cy="104499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B09A51B2-42AE-EFEE-5C50-F20E66F114F4}"/>
                  </a:ext>
                </a:extLst>
              </p:cNvPr>
              <p:cNvSpPr txBox="1"/>
              <p:nvPr/>
            </p:nvSpPr>
            <p:spPr>
              <a:xfrm>
                <a:off x="4572000" y="4011263"/>
                <a:ext cx="2179800"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シフト希望をスマホから入力</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cxnSp>
          <p:nvCxnSpPr>
            <p:cNvPr id="53" name="直線矢印コネクタ 52">
              <a:extLst>
                <a:ext uri="{FF2B5EF4-FFF2-40B4-BE49-F238E27FC236}">
                  <a16:creationId xmlns:a16="http://schemas.microsoft.com/office/drawing/2014/main" id="{C9F0B7A4-AD08-54B0-A3A5-A723BB3EEE8B}"/>
                </a:ext>
              </a:extLst>
            </p:cNvPr>
            <p:cNvCxnSpPr>
              <a:cxnSpLocks/>
            </p:cNvCxnSpPr>
            <p:nvPr/>
          </p:nvCxnSpPr>
          <p:spPr>
            <a:xfrm>
              <a:off x="4206050" y="3819767"/>
              <a:ext cx="551727" cy="120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6" name="グループ化 55">
            <a:extLst>
              <a:ext uri="{FF2B5EF4-FFF2-40B4-BE49-F238E27FC236}">
                <a16:creationId xmlns:a16="http://schemas.microsoft.com/office/drawing/2014/main" id="{A6352D92-2DDC-9239-439B-993D92DC938A}"/>
              </a:ext>
            </a:extLst>
          </p:cNvPr>
          <p:cNvGrpSpPr/>
          <p:nvPr/>
        </p:nvGrpSpPr>
        <p:grpSpPr>
          <a:xfrm>
            <a:off x="6270764" y="1392483"/>
            <a:ext cx="2403263" cy="3272358"/>
            <a:chOff x="6270764" y="1392483"/>
            <a:chExt cx="2403263" cy="3272358"/>
          </a:xfrm>
        </p:grpSpPr>
        <p:grpSp>
          <p:nvGrpSpPr>
            <p:cNvPr id="51" name="グループ化 50">
              <a:extLst>
                <a:ext uri="{FF2B5EF4-FFF2-40B4-BE49-F238E27FC236}">
                  <a16:creationId xmlns:a16="http://schemas.microsoft.com/office/drawing/2014/main" id="{22B00925-B55B-0EB8-B51F-4D26DECDD22A}"/>
                </a:ext>
              </a:extLst>
            </p:cNvPr>
            <p:cNvGrpSpPr/>
            <p:nvPr/>
          </p:nvGrpSpPr>
          <p:grpSpPr>
            <a:xfrm>
              <a:off x="6828368" y="1392483"/>
              <a:ext cx="1845659" cy="3272358"/>
              <a:chOff x="6828368" y="1392483"/>
              <a:chExt cx="1845659" cy="3272358"/>
            </a:xfrm>
          </p:grpSpPr>
          <p:pic>
            <p:nvPicPr>
              <p:cNvPr id="27" name="図 26" descr="テーブル が含まれている画像&#10;&#10;AI 生成コンテンツは誤りを含む可能性があります。">
                <a:extLst>
                  <a:ext uri="{FF2B5EF4-FFF2-40B4-BE49-F238E27FC236}">
                    <a16:creationId xmlns:a16="http://schemas.microsoft.com/office/drawing/2014/main" id="{89FE1D86-E46C-66CF-3EDF-D9C9225D0F37}"/>
                  </a:ext>
                </a:extLst>
              </p:cNvPr>
              <p:cNvPicPr>
                <a:picLocks noChangeAspect="1"/>
              </p:cNvPicPr>
              <p:nvPr/>
            </p:nvPicPr>
            <p:blipFill>
              <a:blip r:embed="rId8"/>
              <a:stretch>
                <a:fillRect/>
              </a:stretch>
            </p:blipFill>
            <p:spPr>
              <a:xfrm>
                <a:off x="6834245" y="1392483"/>
                <a:ext cx="1839782" cy="3272358"/>
              </a:xfrm>
              <a:prstGeom prst="rect">
                <a:avLst/>
              </a:prstGeom>
            </p:spPr>
          </p:pic>
          <p:grpSp>
            <p:nvGrpSpPr>
              <p:cNvPr id="50" name="グループ化 49">
                <a:extLst>
                  <a:ext uri="{FF2B5EF4-FFF2-40B4-BE49-F238E27FC236}">
                    <a16:creationId xmlns:a16="http://schemas.microsoft.com/office/drawing/2014/main" id="{C8790CDD-4803-1462-B991-F56F4F375515}"/>
                  </a:ext>
                </a:extLst>
              </p:cNvPr>
              <p:cNvGrpSpPr/>
              <p:nvPr/>
            </p:nvGrpSpPr>
            <p:grpSpPr>
              <a:xfrm>
                <a:off x="6828368" y="3825802"/>
                <a:ext cx="1839782" cy="600961"/>
                <a:chOff x="6828368" y="3825802"/>
                <a:chExt cx="1839782" cy="600961"/>
              </a:xfrm>
            </p:grpSpPr>
            <p:sp>
              <p:nvSpPr>
                <p:cNvPr id="48" name="正方形/長方形 47">
                  <a:extLst>
                    <a:ext uri="{FF2B5EF4-FFF2-40B4-BE49-F238E27FC236}">
                      <a16:creationId xmlns:a16="http://schemas.microsoft.com/office/drawing/2014/main" id="{02C6F6C9-1F95-1F97-A231-88A71CDA51D3}"/>
                    </a:ext>
                  </a:extLst>
                </p:cNvPr>
                <p:cNvSpPr/>
                <p:nvPr/>
              </p:nvSpPr>
              <p:spPr>
                <a:xfrm>
                  <a:off x="6904583" y="4149763"/>
                  <a:ext cx="572395" cy="2770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FC395613-6F9E-B18A-BC83-511B93688DA8}"/>
                    </a:ext>
                  </a:extLst>
                </p:cNvPr>
                <p:cNvSpPr txBox="1"/>
                <p:nvPr/>
              </p:nvSpPr>
              <p:spPr>
                <a:xfrm>
                  <a:off x="6828368" y="3825802"/>
                  <a:ext cx="1839782" cy="276999"/>
                </a:xfrm>
                <a:prstGeom prst="rect">
                  <a:avLst/>
                </a:prstGeom>
                <a:noFill/>
              </p:spPr>
              <p:txBody>
                <a:bodyPr wrap="square">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申請ボタンを押します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cxnSp>
          <p:nvCxnSpPr>
            <p:cNvPr id="54" name="直線矢印コネクタ 53">
              <a:extLst>
                <a:ext uri="{FF2B5EF4-FFF2-40B4-BE49-F238E27FC236}">
                  <a16:creationId xmlns:a16="http://schemas.microsoft.com/office/drawing/2014/main" id="{AB38E42D-72FE-90A0-FFE9-9C8A10B6DF7B}"/>
                </a:ext>
              </a:extLst>
            </p:cNvPr>
            <p:cNvCxnSpPr>
              <a:cxnSpLocks/>
            </p:cNvCxnSpPr>
            <p:nvPr/>
          </p:nvCxnSpPr>
          <p:spPr>
            <a:xfrm>
              <a:off x="6270764" y="3831837"/>
              <a:ext cx="551727" cy="131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5" name="Picture 4">
            <a:extLst>
              <a:ext uri="{FF2B5EF4-FFF2-40B4-BE49-F238E27FC236}">
                <a16:creationId xmlns:a16="http://schemas.microsoft.com/office/drawing/2014/main" id="{9DC9E702-A157-1800-8F90-50F65D9875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E5A9-FF00-ABE1-AA42-9AC68D499EFB}"/>
            </a:ext>
          </a:extLst>
        </p:cNvPr>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C554975D-23B7-AFBE-CA06-5E9FA876FAE1}"/>
              </a:ext>
            </a:extLst>
          </p:cNvPr>
          <p:cNvGrpSpPr/>
          <p:nvPr/>
        </p:nvGrpSpPr>
        <p:grpSpPr>
          <a:xfrm>
            <a:off x="2339631" y="1389863"/>
            <a:ext cx="5601492" cy="2645587"/>
            <a:chOff x="2339631" y="1389863"/>
            <a:chExt cx="5601492" cy="2645587"/>
          </a:xfrm>
        </p:grpSpPr>
        <p:pic>
          <p:nvPicPr>
            <p:cNvPr id="20" name="図 19">
              <a:extLst>
                <a:ext uri="{FF2B5EF4-FFF2-40B4-BE49-F238E27FC236}">
                  <a16:creationId xmlns:a16="http://schemas.microsoft.com/office/drawing/2014/main" id="{47932EA7-D02A-A345-5F12-6279D71C29BB}"/>
                </a:ext>
              </a:extLst>
            </p:cNvPr>
            <p:cNvPicPr>
              <a:picLocks noChangeAspect="1"/>
            </p:cNvPicPr>
            <p:nvPr/>
          </p:nvPicPr>
          <p:blipFill>
            <a:blip r:embed="rId3"/>
            <a:stretch>
              <a:fillRect/>
            </a:stretch>
          </p:blipFill>
          <p:spPr>
            <a:xfrm>
              <a:off x="2426677" y="1663812"/>
              <a:ext cx="5514446" cy="2371638"/>
            </a:xfrm>
            <a:prstGeom prst="rect">
              <a:avLst/>
            </a:prstGeom>
          </p:spPr>
        </p:pic>
        <p:sp>
          <p:nvSpPr>
            <p:cNvPr id="25" name="テキスト ボックス 24">
              <a:extLst>
                <a:ext uri="{FF2B5EF4-FFF2-40B4-BE49-F238E27FC236}">
                  <a16:creationId xmlns:a16="http://schemas.microsoft.com/office/drawing/2014/main" id="{6C22777A-9860-AEA5-F13D-3C4C1C69557F}"/>
                </a:ext>
              </a:extLst>
            </p:cNvPr>
            <p:cNvSpPr txBox="1"/>
            <p:nvPr/>
          </p:nvSpPr>
          <p:spPr>
            <a:xfrm>
              <a:off x="2339631" y="1389863"/>
              <a:ext cx="1261884" cy="276999"/>
            </a:xfrm>
            <a:prstGeom prst="rect">
              <a:avLst/>
            </a:prstGeom>
            <a:noFill/>
          </p:spPr>
          <p:txBody>
            <a:bodyPr wrap="none" rtlCol="0">
              <a:spAutoFit/>
            </a:bodyPr>
            <a:lstStyle/>
            <a:p>
              <a:r>
                <a:rPr kumimoji="1" lang="ja-JP" altLang="en-US" sz="1200" b="1" dirty="0">
                  <a:latin typeface="游ゴシック" panose="020B0400000000000000" pitchFamily="50" charset="-128"/>
                  <a:ea typeface="游ゴシック" panose="020B0400000000000000" pitchFamily="50" charset="-128"/>
                </a:rPr>
                <a:t>シフト申請一覧</a:t>
              </a:r>
            </a:p>
          </p:txBody>
        </p:sp>
      </p:grpSp>
      <p:sp>
        <p:nvSpPr>
          <p:cNvPr id="2" name="スライド番号プレースホルダー 1">
            <a:extLst>
              <a:ext uri="{FF2B5EF4-FFF2-40B4-BE49-F238E27FC236}">
                <a16:creationId xmlns:a16="http://schemas.microsoft.com/office/drawing/2014/main" id="{77219BF0-EBD1-5214-1086-DA2DD9E364F3}"/>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E1D8F864-1F8F-6FD7-8ABD-FB182FF0F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3">
            <a:extLst>
              <a:ext uri="{FF2B5EF4-FFF2-40B4-BE49-F238E27FC236}">
                <a16:creationId xmlns:a16="http://schemas.microsoft.com/office/drawing/2014/main" id="{826C35EC-251F-9742-3006-F9633AAE3138}"/>
              </a:ext>
            </a:extLst>
          </p:cNvPr>
          <p:cNvSpPr>
            <a:spLocks noGrp="1"/>
          </p:cNvSpPr>
          <p:nvPr>
            <p:ph type="title"/>
          </p:nvPr>
        </p:nvSpPr>
        <p:spPr>
          <a:xfrm>
            <a:off x="457200" y="715963"/>
            <a:ext cx="8229600" cy="582612"/>
          </a:xfrm>
        </p:spPr>
        <p:txBody>
          <a:bodyPr/>
          <a:lstStyle/>
          <a:p>
            <a:r>
              <a:rPr lang="ja-JP" altLang="ja-JP" sz="1800" b="1" dirty="0">
                <a:latin typeface="游ゴシック" panose="020B0400000000000000" pitchFamily="50" charset="-128"/>
                <a:ea typeface="游ゴシック" panose="020B0400000000000000" pitchFamily="50" charset="-128"/>
              </a:rPr>
              <a:t>「シフト管理アプリ」のカレンダー表示画面と、</a:t>
            </a:r>
            <a:br>
              <a:rPr lang="en-US" altLang="ja-JP" sz="1800" b="1" dirty="0">
                <a:latin typeface="游ゴシック" panose="020B0400000000000000" pitchFamily="50" charset="-128"/>
                <a:ea typeface="游ゴシック" panose="020B0400000000000000" pitchFamily="50" charset="-128"/>
              </a:rPr>
            </a:br>
            <a:r>
              <a:rPr lang="ja-JP" altLang="ja-JP" sz="1800" b="1" dirty="0">
                <a:latin typeface="游ゴシック" panose="020B0400000000000000" pitchFamily="50" charset="-128"/>
                <a:ea typeface="游ゴシック" panose="020B0400000000000000" pitchFamily="50" charset="-128"/>
              </a:rPr>
              <a:t>個別のシフト申請画面</a:t>
            </a:r>
            <a:endParaRPr lang="en-US" altLang="ja-JP" sz="1800" b="1" dirty="0">
              <a:latin typeface="游ゴシック" panose="020B0400000000000000" pitchFamily="50" charset="-128"/>
              <a:ea typeface="游ゴシック" panose="020B0400000000000000" pitchFamily="50" charset="-128"/>
            </a:endParaRPr>
          </a:p>
        </p:txBody>
      </p:sp>
      <p:grpSp>
        <p:nvGrpSpPr>
          <p:cNvPr id="24" name="グループ化 23">
            <a:extLst>
              <a:ext uri="{FF2B5EF4-FFF2-40B4-BE49-F238E27FC236}">
                <a16:creationId xmlns:a16="http://schemas.microsoft.com/office/drawing/2014/main" id="{02CB5587-DC7A-34C9-3EB9-F972BC26FF08}"/>
              </a:ext>
            </a:extLst>
          </p:cNvPr>
          <p:cNvGrpSpPr/>
          <p:nvPr/>
        </p:nvGrpSpPr>
        <p:grpSpPr>
          <a:xfrm>
            <a:off x="207938" y="1663812"/>
            <a:ext cx="2047287" cy="2095847"/>
            <a:chOff x="207938" y="1663812"/>
            <a:chExt cx="2047287" cy="2095847"/>
          </a:xfrm>
        </p:grpSpPr>
        <p:pic>
          <p:nvPicPr>
            <p:cNvPr id="18" name="図 17" descr="スーツを着た男性&#10;&#10;AI 生成コンテンツは誤りを含む可能性があります。">
              <a:extLst>
                <a:ext uri="{FF2B5EF4-FFF2-40B4-BE49-F238E27FC236}">
                  <a16:creationId xmlns:a16="http://schemas.microsoft.com/office/drawing/2014/main" id="{738D28EA-3A97-9695-6D24-1DEE7721569F}"/>
                </a:ext>
              </a:extLst>
            </p:cNvPr>
            <p:cNvPicPr>
              <a:picLocks noChangeAspect="1"/>
            </p:cNvPicPr>
            <p:nvPr/>
          </p:nvPicPr>
          <p:blipFill>
            <a:blip r:embed="rId5"/>
            <a:stretch>
              <a:fillRect/>
            </a:stretch>
          </p:blipFill>
          <p:spPr>
            <a:xfrm>
              <a:off x="207938" y="1663812"/>
              <a:ext cx="2047287" cy="1364858"/>
            </a:xfrm>
            <a:prstGeom prst="rect">
              <a:avLst/>
            </a:prstGeom>
          </p:spPr>
        </p:pic>
        <p:sp>
          <p:nvSpPr>
            <p:cNvPr id="23" name="テキスト ボックス 22">
              <a:extLst>
                <a:ext uri="{FF2B5EF4-FFF2-40B4-BE49-F238E27FC236}">
                  <a16:creationId xmlns:a16="http://schemas.microsoft.com/office/drawing/2014/main" id="{F28CC56F-1BF2-B1B9-D88F-1D789FB46D4F}"/>
                </a:ext>
              </a:extLst>
            </p:cNvPr>
            <p:cNvSpPr txBox="1"/>
            <p:nvPr/>
          </p:nvSpPr>
          <p:spPr>
            <a:xfrm>
              <a:off x="457200" y="3113328"/>
              <a:ext cx="1667022" cy="646331"/>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店長の</a:t>
              </a:r>
              <a:r>
                <a:rPr kumimoji="1" lang="en-US" altLang="ja-JP" sz="1200" b="1" kern="1200" dirty="0">
                  <a:solidFill>
                    <a:srgbClr val="FF0000"/>
                  </a:solidFill>
                  <a:effectLst/>
                  <a:latin typeface="游ゴシック" panose="020B0400000000000000" pitchFamily="50" charset="-128"/>
                  <a:ea typeface="游ゴシック" panose="020B0400000000000000" pitchFamily="50" charset="-128"/>
                </a:rPr>
                <a:t>PC</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には</a:t>
              </a:r>
              <a:br>
                <a:rPr kumimoji="1" lang="en-US" altLang="ja-JP" sz="1200" b="1" kern="1200" dirty="0">
                  <a:solidFill>
                    <a:srgbClr val="FF0000"/>
                  </a:solidFill>
                  <a:effectLst/>
                  <a:latin typeface="游ゴシック" panose="020B0400000000000000" pitchFamily="50" charset="-128"/>
                  <a:ea typeface="游ゴシック" panose="020B0400000000000000" pitchFamily="50" charset="-128"/>
                </a:rPr>
              </a:b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リアルタイムで通知</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が届きます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30" name="図 29">
            <a:extLst>
              <a:ext uri="{FF2B5EF4-FFF2-40B4-BE49-F238E27FC236}">
                <a16:creationId xmlns:a16="http://schemas.microsoft.com/office/drawing/2014/main" id="{F6A5A27B-EFD6-163E-7CD6-F817FCC3485A}"/>
              </a:ext>
            </a:extLst>
          </p:cNvPr>
          <p:cNvPicPr>
            <a:picLocks noChangeAspect="1"/>
          </p:cNvPicPr>
          <p:nvPr/>
        </p:nvPicPr>
        <p:blipFill>
          <a:blip r:embed="rId6"/>
          <a:stretch>
            <a:fillRect/>
          </a:stretch>
        </p:blipFill>
        <p:spPr>
          <a:xfrm>
            <a:off x="3657600" y="1370068"/>
            <a:ext cx="2743200" cy="3431060"/>
          </a:xfrm>
          <a:prstGeom prst="rect">
            <a:avLst/>
          </a:prstGeom>
        </p:spPr>
      </p:pic>
      <p:grpSp>
        <p:nvGrpSpPr>
          <p:cNvPr id="45" name="グループ化 44">
            <a:extLst>
              <a:ext uri="{FF2B5EF4-FFF2-40B4-BE49-F238E27FC236}">
                <a16:creationId xmlns:a16="http://schemas.microsoft.com/office/drawing/2014/main" id="{FBDF857A-BC40-3046-26D6-4F0C09B135C5}"/>
              </a:ext>
            </a:extLst>
          </p:cNvPr>
          <p:cNvGrpSpPr/>
          <p:nvPr/>
        </p:nvGrpSpPr>
        <p:grpSpPr>
          <a:xfrm>
            <a:off x="1831118" y="3028670"/>
            <a:ext cx="1770397" cy="909634"/>
            <a:chOff x="1831118" y="3028670"/>
            <a:chExt cx="1770397" cy="909634"/>
          </a:xfrm>
        </p:grpSpPr>
        <p:grpSp>
          <p:nvGrpSpPr>
            <p:cNvPr id="28" name="グループ化 27">
              <a:extLst>
                <a:ext uri="{FF2B5EF4-FFF2-40B4-BE49-F238E27FC236}">
                  <a16:creationId xmlns:a16="http://schemas.microsoft.com/office/drawing/2014/main" id="{6DDD2888-E708-6569-BDA4-BEB98489F2E8}"/>
                </a:ext>
              </a:extLst>
            </p:cNvPr>
            <p:cNvGrpSpPr/>
            <p:nvPr/>
          </p:nvGrpSpPr>
          <p:grpSpPr>
            <a:xfrm>
              <a:off x="1831118" y="3028670"/>
              <a:ext cx="1338828" cy="909634"/>
              <a:chOff x="1831118" y="3028670"/>
              <a:chExt cx="1338828" cy="909634"/>
            </a:xfrm>
          </p:grpSpPr>
          <p:sp>
            <p:nvSpPr>
              <p:cNvPr id="21" name="正方形/長方形 20">
                <a:extLst>
                  <a:ext uri="{FF2B5EF4-FFF2-40B4-BE49-F238E27FC236}">
                    <a16:creationId xmlns:a16="http://schemas.microsoft.com/office/drawing/2014/main" id="{18DFBA8E-CB96-459E-47FC-B4C09A3889CA}"/>
                  </a:ext>
                </a:extLst>
              </p:cNvPr>
              <p:cNvSpPr/>
              <p:nvPr/>
            </p:nvSpPr>
            <p:spPr>
              <a:xfrm>
                <a:off x="2342271" y="3028670"/>
                <a:ext cx="316523" cy="27020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962187B5-408D-D243-03F0-274F650F7852}"/>
                  </a:ext>
                </a:extLst>
              </p:cNvPr>
              <p:cNvSpPr txBox="1"/>
              <p:nvPr/>
            </p:nvSpPr>
            <p:spPr>
              <a:xfrm>
                <a:off x="1831118" y="3476639"/>
                <a:ext cx="1338828" cy="461665"/>
              </a:xfrm>
              <a:prstGeom prst="rect">
                <a:avLst/>
              </a:prstGeom>
              <a:noFill/>
            </p:spPr>
            <p:txBody>
              <a:bodyPr wrap="none" rtlCol="0">
                <a:spAutoFit/>
              </a:bodyPr>
              <a:lstStyle/>
              <a:p>
                <a:r>
                  <a:rPr kumimoji="1" lang="ja-JP" altLang="en-US" sz="1200" b="1" dirty="0">
                    <a:solidFill>
                      <a:srgbClr val="FF0000"/>
                    </a:solidFill>
                  </a:rPr>
                  <a:t>ここをクリックして</a:t>
                </a:r>
                <a:endParaRPr kumimoji="1" lang="en-US" altLang="ja-JP" sz="1200" b="1" dirty="0">
                  <a:solidFill>
                    <a:srgbClr val="FF0000"/>
                  </a:solidFill>
                </a:endParaRPr>
              </a:p>
              <a:p>
                <a:r>
                  <a:rPr kumimoji="1" lang="ja-JP" altLang="en-US" sz="1200" b="1" dirty="0">
                    <a:solidFill>
                      <a:srgbClr val="FF0000"/>
                    </a:solidFill>
                  </a:rPr>
                  <a:t>内容を確認します</a:t>
                </a:r>
              </a:p>
            </p:txBody>
          </p:sp>
        </p:grpSp>
        <p:cxnSp>
          <p:nvCxnSpPr>
            <p:cNvPr id="32" name="直線矢印コネクタ 31">
              <a:extLst>
                <a:ext uri="{FF2B5EF4-FFF2-40B4-BE49-F238E27FC236}">
                  <a16:creationId xmlns:a16="http://schemas.microsoft.com/office/drawing/2014/main" id="{6AB7CEA6-E987-EF27-9F50-107ADCF75E61}"/>
                </a:ext>
              </a:extLst>
            </p:cNvPr>
            <p:cNvCxnSpPr/>
            <p:nvPr/>
          </p:nvCxnSpPr>
          <p:spPr>
            <a:xfrm>
              <a:off x="2750234" y="3163772"/>
              <a:ext cx="8512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5" name="図 34">
            <a:extLst>
              <a:ext uri="{FF2B5EF4-FFF2-40B4-BE49-F238E27FC236}">
                <a16:creationId xmlns:a16="http://schemas.microsoft.com/office/drawing/2014/main" id="{F1F2F132-7E49-F945-2FA3-9A041DC806E1}"/>
              </a:ext>
            </a:extLst>
          </p:cNvPr>
          <p:cNvPicPr>
            <a:picLocks noChangeAspect="1"/>
          </p:cNvPicPr>
          <p:nvPr/>
        </p:nvPicPr>
        <p:blipFill>
          <a:blip r:embed="rId7"/>
          <a:stretch>
            <a:fillRect/>
          </a:stretch>
        </p:blipFill>
        <p:spPr>
          <a:xfrm>
            <a:off x="6303068" y="2351253"/>
            <a:ext cx="1760038" cy="996756"/>
          </a:xfrm>
          <a:prstGeom prst="rect">
            <a:avLst/>
          </a:prstGeom>
        </p:spPr>
      </p:pic>
      <p:grpSp>
        <p:nvGrpSpPr>
          <p:cNvPr id="43" name="グループ化 42">
            <a:extLst>
              <a:ext uri="{FF2B5EF4-FFF2-40B4-BE49-F238E27FC236}">
                <a16:creationId xmlns:a16="http://schemas.microsoft.com/office/drawing/2014/main" id="{1E1A7EAB-173C-6983-B336-0BF8A732052C}"/>
              </a:ext>
            </a:extLst>
          </p:cNvPr>
          <p:cNvGrpSpPr/>
          <p:nvPr/>
        </p:nvGrpSpPr>
        <p:grpSpPr>
          <a:xfrm>
            <a:off x="3706837" y="2493212"/>
            <a:ext cx="2547783" cy="763367"/>
            <a:chOff x="3706837" y="2493212"/>
            <a:chExt cx="2547783" cy="763367"/>
          </a:xfrm>
        </p:grpSpPr>
        <p:cxnSp>
          <p:nvCxnSpPr>
            <p:cNvPr id="36" name="直線矢印コネクタ 35">
              <a:extLst>
                <a:ext uri="{FF2B5EF4-FFF2-40B4-BE49-F238E27FC236}">
                  <a16:creationId xmlns:a16="http://schemas.microsoft.com/office/drawing/2014/main" id="{004A0B4D-45FF-2D50-5EB0-029614735248}"/>
                </a:ext>
              </a:extLst>
            </p:cNvPr>
            <p:cNvCxnSpPr/>
            <p:nvPr/>
          </p:nvCxnSpPr>
          <p:spPr>
            <a:xfrm>
              <a:off x="5403339" y="2626855"/>
              <a:ext cx="8512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7" name="正方形/長方形 36">
              <a:extLst>
                <a:ext uri="{FF2B5EF4-FFF2-40B4-BE49-F238E27FC236}">
                  <a16:creationId xmlns:a16="http://schemas.microsoft.com/office/drawing/2014/main" id="{FCAD591E-DF3D-A66B-AEDF-C6A2219372C1}"/>
                </a:ext>
              </a:extLst>
            </p:cNvPr>
            <p:cNvSpPr/>
            <p:nvPr/>
          </p:nvSpPr>
          <p:spPr>
            <a:xfrm>
              <a:off x="3706837" y="2493212"/>
              <a:ext cx="1603717" cy="29374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7DF6BD44-7358-C36A-FA0E-3514AC1E2754}"/>
                </a:ext>
              </a:extLst>
            </p:cNvPr>
            <p:cNvSpPr txBox="1"/>
            <p:nvPr/>
          </p:nvSpPr>
          <p:spPr>
            <a:xfrm>
              <a:off x="4046054" y="2794914"/>
              <a:ext cx="1051891" cy="461665"/>
            </a:xfrm>
            <a:prstGeom prst="rect">
              <a:avLst/>
            </a:prstGeom>
            <a:noFill/>
          </p:spPr>
          <p:txBody>
            <a:bodyPr wrap="none" rtlCol="0">
              <a:spAutoFit/>
            </a:bodyPr>
            <a:lstStyle/>
            <a:p>
              <a:r>
                <a:rPr kumimoji="1" lang="ja-JP" altLang="en-US" sz="1200" b="1" dirty="0">
                  <a:solidFill>
                    <a:srgbClr val="FF0000"/>
                  </a:solidFill>
                </a:rPr>
                <a:t>内容を確認し</a:t>
              </a:r>
              <a:endParaRPr kumimoji="1" lang="en-US" altLang="ja-JP" sz="1200" b="1" dirty="0">
                <a:solidFill>
                  <a:srgbClr val="FF0000"/>
                </a:solidFill>
              </a:endParaRPr>
            </a:p>
            <a:p>
              <a:r>
                <a:rPr lang="ja-JP" altLang="en-US" sz="1200" b="1" dirty="0">
                  <a:solidFill>
                    <a:srgbClr val="FF0000"/>
                  </a:solidFill>
                </a:rPr>
                <a:t>承認します</a:t>
              </a:r>
              <a:endParaRPr kumimoji="1" lang="ja-JP" altLang="en-US" sz="1200" b="1" dirty="0">
                <a:solidFill>
                  <a:srgbClr val="FF0000"/>
                </a:solidFill>
              </a:endParaRPr>
            </a:p>
          </p:txBody>
        </p:sp>
      </p:grpSp>
      <p:grpSp>
        <p:nvGrpSpPr>
          <p:cNvPr id="44" name="グループ化 43">
            <a:extLst>
              <a:ext uri="{FF2B5EF4-FFF2-40B4-BE49-F238E27FC236}">
                <a16:creationId xmlns:a16="http://schemas.microsoft.com/office/drawing/2014/main" id="{A72689DE-506C-8B02-8AE7-50EED44C9258}"/>
              </a:ext>
            </a:extLst>
          </p:cNvPr>
          <p:cNvGrpSpPr/>
          <p:nvPr/>
        </p:nvGrpSpPr>
        <p:grpSpPr>
          <a:xfrm>
            <a:off x="6540689" y="3028670"/>
            <a:ext cx="1760038" cy="586468"/>
            <a:chOff x="6540689" y="3028670"/>
            <a:chExt cx="1760038" cy="586468"/>
          </a:xfrm>
        </p:grpSpPr>
        <p:sp>
          <p:nvSpPr>
            <p:cNvPr id="38" name="正方形/長方形 37">
              <a:extLst>
                <a:ext uri="{FF2B5EF4-FFF2-40B4-BE49-F238E27FC236}">
                  <a16:creationId xmlns:a16="http://schemas.microsoft.com/office/drawing/2014/main" id="{2BB443A4-292F-3C90-B853-C3D13681BB20}"/>
                </a:ext>
              </a:extLst>
            </p:cNvPr>
            <p:cNvSpPr/>
            <p:nvPr/>
          </p:nvSpPr>
          <p:spPr>
            <a:xfrm>
              <a:off x="7005711" y="3028670"/>
              <a:ext cx="829994" cy="27020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92FEB94D-92BE-2A0A-3A79-19ED8AA700DA}"/>
                </a:ext>
              </a:extLst>
            </p:cNvPr>
            <p:cNvSpPr txBox="1"/>
            <p:nvPr/>
          </p:nvSpPr>
          <p:spPr>
            <a:xfrm>
              <a:off x="6540689" y="3338139"/>
              <a:ext cx="1760038" cy="276999"/>
            </a:xfrm>
            <a:prstGeom prst="rect">
              <a:avLst/>
            </a:prstGeom>
            <a:noFill/>
          </p:spPr>
          <p:txBody>
            <a:bodyPr wrap="square" rtlCol="0">
              <a:spAutoFit/>
            </a:bodyPr>
            <a:lstStyle/>
            <a:p>
              <a:r>
                <a:rPr kumimoji="1" lang="ja-JP" altLang="en-US" sz="1200" b="1" dirty="0">
                  <a:solidFill>
                    <a:srgbClr val="FF0000"/>
                  </a:solidFill>
                </a:rPr>
                <a:t>実行ボタンを押して</a:t>
              </a:r>
              <a:r>
                <a:rPr lang="ja-JP" altLang="en-US" sz="1200" b="1" dirty="0">
                  <a:solidFill>
                    <a:srgbClr val="FF0000"/>
                  </a:solidFill>
                </a:rPr>
                <a:t>完了</a:t>
              </a:r>
              <a:endParaRPr kumimoji="1" lang="ja-JP" altLang="en-US" sz="1200" b="1" dirty="0">
                <a:solidFill>
                  <a:srgbClr val="FF0000"/>
                </a:solidFill>
              </a:endParaRPr>
            </a:p>
          </p:txBody>
        </p:sp>
      </p:grpSp>
      <p:pic>
        <p:nvPicPr>
          <p:cNvPr id="3" name="Picture 4">
            <a:extLst>
              <a:ext uri="{FF2B5EF4-FFF2-40B4-BE49-F238E27FC236}">
                <a16:creationId xmlns:a16="http://schemas.microsoft.com/office/drawing/2014/main" id="{9A74F222-5E86-D10C-5B9B-C76F7F3D01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4F5C-932C-4D74-0293-0CA26975261B}"/>
            </a:ext>
          </a:extLst>
        </p:cNvPr>
        <p:cNvGrpSpPr/>
        <p:nvPr/>
      </p:nvGrpSpPr>
      <p:grpSpPr>
        <a:xfrm>
          <a:off x="0" y="0"/>
          <a:ext cx="0" cy="0"/>
          <a:chOff x="0" y="0"/>
          <a:chExt cx="0" cy="0"/>
        </a:xfrm>
      </p:grpSpPr>
      <p:pic>
        <p:nvPicPr>
          <p:cNvPr id="40" name="Picture 4">
            <a:extLst>
              <a:ext uri="{FF2B5EF4-FFF2-40B4-BE49-F238E27FC236}">
                <a16:creationId xmlns:a16="http://schemas.microsoft.com/office/drawing/2014/main" id="{BDA73D09-6E6B-024D-44E4-DB535682F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A18671DA-508C-017B-F37C-3D78BBE2F2C1}"/>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売上日報のワンクリック作成</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0F2ED48E-B546-779E-77A9-8AB7E72E2E2C}"/>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04D7642-15B8-2B69-6A5A-3D7B2802A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42A1542A-F0E8-D64F-59E4-9599EE6C8688}"/>
              </a:ext>
            </a:extLst>
          </p:cNvPr>
          <p:cNvPicPr>
            <a:picLocks noChangeAspect="1"/>
          </p:cNvPicPr>
          <p:nvPr/>
        </p:nvPicPr>
        <p:blipFill>
          <a:blip r:embed="rId5"/>
          <a:stretch>
            <a:fillRect/>
          </a:stretch>
        </p:blipFill>
        <p:spPr>
          <a:xfrm>
            <a:off x="1267230" y="1533389"/>
            <a:ext cx="2787793" cy="463574"/>
          </a:xfrm>
          <a:prstGeom prst="rect">
            <a:avLst/>
          </a:prstGeom>
        </p:spPr>
      </p:pic>
      <p:grpSp>
        <p:nvGrpSpPr>
          <p:cNvPr id="7" name="グループ化 6">
            <a:extLst>
              <a:ext uri="{FF2B5EF4-FFF2-40B4-BE49-F238E27FC236}">
                <a16:creationId xmlns:a16="http://schemas.microsoft.com/office/drawing/2014/main" id="{A53E76AB-E1E2-A8E0-6CEB-6994EF30A595}"/>
              </a:ext>
            </a:extLst>
          </p:cNvPr>
          <p:cNvGrpSpPr/>
          <p:nvPr/>
        </p:nvGrpSpPr>
        <p:grpSpPr>
          <a:xfrm>
            <a:off x="4139793" y="1626676"/>
            <a:ext cx="4406330" cy="361929"/>
            <a:chOff x="4034286" y="1809875"/>
            <a:chExt cx="4001884" cy="461665"/>
          </a:xfrm>
        </p:grpSpPr>
        <p:cxnSp>
          <p:nvCxnSpPr>
            <p:cNvPr id="13" name="直線矢印コネクタ 12">
              <a:extLst>
                <a:ext uri="{FF2B5EF4-FFF2-40B4-BE49-F238E27FC236}">
                  <a16:creationId xmlns:a16="http://schemas.microsoft.com/office/drawing/2014/main" id="{FDFD7AF9-C0AA-6E64-0ADB-F43A2327F4A4}"/>
                </a:ext>
              </a:extLst>
            </p:cNvPr>
            <p:cNvCxnSpPr/>
            <p:nvPr/>
          </p:nvCxnSpPr>
          <p:spPr>
            <a:xfrm flipH="1">
              <a:off x="4034286" y="1948375"/>
              <a:ext cx="107542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7EB0BFE3-5471-5BBA-22D3-3D423A3B4F8F}"/>
                </a:ext>
              </a:extLst>
            </p:cNvPr>
            <p:cNvSpPr txBox="1"/>
            <p:nvPr/>
          </p:nvSpPr>
          <p:spPr>
            <a:xfrm>
              <a:off x="5292970" y="1809875"/>
              <a:ext cx="2743200" cy="461665"/>
            </a:xfrm>
            <a:prstGeom prst="rect">
              <a:avLst/>
            </a:prstGeom>
            <a:noFill/>
          </p:spPr>
          <p:txBody>
            <a:bodyPr wrap="square">
              <a:spAutoFit/>
            </a:bodyPr>
            <a:lstStyle/>
            <a:p>
              <a:r>
                <a:rPr kumimoji="1" lang="en-US" altLang="ja-JP" sz="1200" b="1" kern="1200" dirty="0">
                  <a:solidFill>
                    <a:schemeClr val="tx1"/>
                  </a:solidFill>
                  <a:effectLst/>
                  <a:latin typeface="游ゴシック" panose="020B0400000000000000" pitchFamily="50" charset="-128"/>
                  <a:ea typeface="游ゴシック" panose="020B0400000000000000" pitchFamily="50" charset="-128"/>
                </a:rPr>
                <a:t>POS</a:t>
              </a:r>
              <a:r>
                <a:rPr kumimoji="1" lang="ja-JP" altLang="en-US" sz="1200" b="1" kern="1200" dirty="0">
                  <a:solidFill>
                    <a:schemeClr val="tx1"/>
                  </a:solidFill>
                  <a:effectLst/>
                  <a:latin typeface="游ゴシック" panose="020B0400000000000000" pitchFamily="50" charset="-128"/>
                  <a:ea typeface="游ゴシック" panose="020B0400000000000000" pitchFamily="50" charset="-128"/>
                </a:rPr>
                <a:t>データ分析</a:t>
              </a:r>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アプリをクリックします</a:t>
              </a:r>
              <a:endParaRPr lang="ja-JP" altLang="en-US" sz="1200" b="1" dirty="0">
                <a:latin typeface="游ゴシック" panose="020B0400000000000000" pitchFamily="50" charset="-128"/>
                <a:ea typeface="游ゴシック" panose="020B0400000000000000" pitchFamily="50" charset="-128"/>
              </a:endParaRPr>
            </a:p>
          </p:txBody>
        </p:sp>
      </p:grpSp>
      <p:pic>
        <p:nvPicPr>
          <p:cNvPr id="5" name="図 4">
            <a:extLst>
              <a:ext uri="{FF2B5EF4-FFF2-40B4-BE49-F238E27FC236}">
                <a16:creationId xmlns:a16="http://schemas.microsoft.com/office/drawing/2014/main" id="{940FAFD2-12D3-DD9C-30C5-E0103DDC1D35}"/>
              </a:ext>
            </a:extLst>
          </p:cNvPr>
          <p:cNvPicPr>
            <a:picLocks noChangeAspect="1"/>
          </p:cNvPicPr>
          <p:nvPr/>
        </p:nvPicPr>
        <p:blipFill>
          <a:blip r:embed="rId6"/>
          <a:stretch>
            <a:fillRect/>
          </a:stretch>
        </p:blipFill>
        <p:spPr>
          <a:xfrm>
            <a:off x="1267230" y="2088341"/>
            <a:ext cx="4824446" cy="2754025"/>
          </a:xfrm>
          <a:prstGeom prst="rect">
            <a:avLst/>
          </a:prstGeom>
        </p:spPr>
      </p:pic>
      <p:grpSp>
        <p:nvGrpSpPr>
          <p:cNvPr id="10" name="グループ化 9">
            <a:extLst>
              <a:ext uri="{FF2B5EF4-FFF2-40B4-BE49-F238E27FC236}">
                <a16:creationId xmlns:a16="http://schemas.microsoft.com/office/drawing/2014/main" id="{606BA28E-EFAF-5F7B-AF41-8F0923BEDF15}"/>
              </a:ext>
            </a:extLst>
          </p:cNvPr>
          <p:cNvGrpSpPr/>
          <p:nvPr/>
        </p:nvGrpSpPr>
        <p:grpSpPr>
          <a:xfrm>
            <a:off x="467011" y="4195930"/>
            <a:ext cx="1059334" cy="569612"/>
            <a:chOff x="467011" y="4195930"/>
            <a:chExt cx="1059334" cy="569612"/>
          </a:xfrm>
        </p:grpSpPr>
        <p:sp>
          <p:nvSpPr>
            <p:cNvPr id="8" name="正方形/長方形 7">
              <a:extLst>
                <a:ext uri="{FF2B5EF4-FFF2-40B4-BE49-F238E27FC236}">
                  <a16:creationId xmlns:a16="http://schemas.microsoft.com/office/drawing/2014/main" id="{09C9D87B-8080-01E7-163C-96ADF8271857}"/>
                </a:ext>
              </a:extLst>
            </p:cNvPr>
            <p:cNvSpPr/>
            <p:nvPr/>
          </p:nvSpPr>
          <p:spPr>
            <a:xfrm>
              <a:off x="1167618" y="4487594"/>
              <a:ext cx="358727" cy="27794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8CD1085-4976-397E-FF91-A4DA618C5E56}"/>
                </a:ext>
              </a:extLst>
            </p:cNvPr>
            <p:cNvSpPr txBox="1"/>
            <p:nvPr/>
          </p:nvSpPr>
          <p:spPr>
            <a:xfrm>
              <a:off x="467011" y="4195930"/>
              <a:ext cx="800219" cy="461665"/>
            </a:xfrm>
            <a:prstGeom prst="rect">
              <a:avLst/>
            </a:prstGeom>
            <a:noFill/>
          </p:spPr>
          <p:txBody>
            <a:bodyPr wrap="none" rtlCol="0">
              <a:spAutoFit/>
            </a:bodyPr>
            <a:lstStyle/>
            <a:p>
              <a:r>
                <a:rPr kumimoji="1" lang="ja-JP" altLang="en-US" sz="1200" dirty="0">
                  <a:solidFill>
                    <a:srgbClr val="FF0000"/>
                  </a:solidFill>
                </a:rPr>
                <a:t>売上日付</a:t>
              </a:r>
              <a:endParaRPr kumimoji="1" lang="en-US" altLang="ja-JP" sz="1200" dirty="0">
                <a:solidFill>
                  <a:srgbClr val="FF0000"/>
                </a:solidFill>
              </a:endParaRPr>
            </a:p>
            <a:p>
              <a:r>
                <a:rPr kumimoji="1" lang="ja-JP" altLang="en-US" sz="1200" dirty="0">
                  <a:solidFill>
                    <a:srgbClr val="FF0000"/>
                  </a:solidFill>
                </a:rPr>
                <a:t>を選択</a:t>
              </a:r>
            </a:p>
          </p:txBody>
        </p:sp>
      </p:grpSp>
      <p:grpSp>
        <p:nvGrpSpPr>
          <p:cNvPr id="21" name="グループ化 20">
            <a:extLst>
              <a:ext uri="{FF2B5EF4-FFF2-40B4-BE49-F238E27FC236}">
                <a16:creationId xmlns:a16="http://schemas.microsoft.com/office/drawing/2014/main" id="{07E7DBC3-CE80-2357-DCA5-A2723165A74B}"/>
              </a:ext>
            </a:extLst>
          </p:cNvPr>
          <p:cNvGrpSpPr/>
          <p:nvPr/>
        </p:nvGrpSpPr>
        <p:grpSpPr>
          <a:xfrm>
            <a:off x="1610751" y="2179478"/>
            <a:ext cx="3768424" cy="2754024"/>
            <a:chOff x="1610751" y="2179478"/>
            <a:chExt cx="3768424" cy="2754024"/>
          </a:xfrm>
        </p:grpSpPr>
        <p:pic>
          <p:nvPicPr>
            <p:cNvPr id="15" name="図 14">
              <a:extLst>
                <a:ext uri="{FF2B5EF4-FFF2-40B4-BE49-F238E27FC236}">
                  <a16:creationId xmlns:a16="http://schemas.microsoft.com/office/drawing/2014/main" id="{B41D3821-4667-3831-74F4-C857C975562E}"/>
                </a:ext>
              </a:extLst>
            </p:cNvPr>
            <p:cNvPicPr>
              <a:picLocks noChangeAspect="1"/>
            </p:cNvPicPr>
            <p:nvPr/>
          </p:nvPicPr>
          <p:blipFill>
            <a:blip r:embed="rId7"/>
            <a:stretch>
              <a:fillRect/>
            </a:stretch>
          </p:blipFill>
          <p:spPr>
            <a:xfrm>
              <a:off x="2190754" y="2179478"/>
              <a:ext cx="3188421" cy="2754024"/>
            </a:xfrm>
            <a:prstGeom prst="rect">
              <a:avLst/>
            </a:prstGeom>
          </p:spPr>
          <p:style>
            <a:lnRef idx="2">
              <a:schemeClr val="accent1"/>
            </a:lnRef>
            <a:fillRef idx="1">
              <a:schemeClr val="lt1"/>
            </a:fillRef>
            <a:effectRef idx="0">
              <a:schemeClr val="accent1"/>
            </a:effectRef>
            <a:fontRef idx="minor">
              <a:schemeClr val="dk1"/>
            </a:fontRef>
          </p:style>
        </p:pic>
        <p:cxnSp>
          <p:nvCxnSpPr>
            <p:cNvPr id="20" name="直線矢印コネクタ 19">
              <a:extLst>
                <a:ext uri="{FF2B5EF4-FFF2-40B4-BE49-F238E27FC236}">
                  <a16:creationId xmlns:a16="http://schemas.microsoft.com/office/drawing/2014/main" id="{A77E294D-48EC-43B4-4A3F-A15DE74B4ED0}"/>
                </a:ext>
              </a:extLst>
            </p:cNvPr>
            <p:cNvCxnSpPr/>
            <p:nvPr/>
          </p:nvCxnSpPr>
          <p:spPr>
            <a:xfrm>
              <a:off x="1610751" y="4657595"/>
              <a:ext cx="52753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9" name="グループ化 38">
            <a:extLst>
              <a:ext uri="{FF2B5EF4-FFF2-40B4-BE49-F238E27FC236}">
                <a16:creationId xmlns:a16="http://schemas.microsoft.com/office/drawing/2014/main" id="{E25BF7AE-7460-0F88-FAA7-7EB6DFC6E54D}"/>
              </a:ext>
            </a:extLst>
          </p:cNvPr>
          <p:cNvGrpSpPr/>
          <p:nvPr/>
        </p:nvGrpSpPr>
        <p:grpSpPr>
          <a:xfrm>
            <a:off x="2940148" y="2088341"/>
            <a:ext cx="4945348" cy="2776891"/>
            <a:chOff x="2940148" y="2088341"/>
            <a:chExt cx="4945348" cy="2776891"/>
          </a:xfrm>
        </p:grpSpPr>
        <p:grpSp>
          <p:nvGrpSpPr>
            <p:cNvPr id="31" name="グループ化 30">
              <a:extLst>
                <a:ext uri="{FF2B5EF4-FFF2-40B4-BE49-F238E27FC236}">
                  <a16:creationId xmlns:a16="http://schemas.microsoft.com/office/drawing/2014/main" id="{037AC40E-E4F1-EDDF-AE10-6306963E699C}"/>
                </a:ext>
              </a:extLst>
            </p:cNvPr>
            <p:cNvGrpSpPr/>
            <p:nvPr/>
          </p:nvGrpSpPr>
          <p:grpSpPr>
            <a:xfrm>
              <a:off x="2940148" y="3017520"/>
              <a:ext cx="4303294" cy="1847712"/>
              <a:chOff x="2940148" y="3017520"/>
              <a:chExt cx="4303294" cy="1847712"/>
            </a:xfrm>
          </p:grpSpPr>
          <p:sp>
            <p:nvSpPr>
              <p:cNvPr id="22" name="正方形/長方形 21">
                <a:extLst>
                  <a:ext uri="{FF2B5EF4-FFF2-40B4-BE49-F238E27FC236}">
                    <a16:creationId xmlns:a16="http://schemas.microsoft.com/office/drawing/2014/main" id="{857B1397-C342-9CC5-95AE-7A4483D25C37}"/>
                  </a:ext>
                </a:extLst>
              </p:cNvPr>
              <p:cNvSpPr/>
              <p:nvPr/>
            </p:nvSpPr>
            <p:spPr>
              <a:xfrm>
                <a:off x="2940148" y="3017520"/>
                <a:ext cx="879230" cy="39389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8DCED121-B5A3-45EB-944E-2B66B38E26B0}"/>
                  </a:ext>
                </a:extLst>
              </p:cNvPr>
              <p:cNvCxnSpPr>
                <a:cxnSpLocks/>
              </p:cNvCxnSpPr>
              <p:nvPr/>
            </p:nvCxnSpPr>
            <p:spPr>
              <a:xfrm>
                <a:off x="3439551" y="3465353"/>
                <a:ext cx="0" cy="10222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正方形/長方形 27">
                <a:extLst>
                  <a:ext uri="{FF2B5EF4-FFF2-40B4-BE49-F238E27FC236}">
                    <a16:creationId xmlns:a16="http://schemas.microsoft.com/office/drawing/2014/main" id="{A5921D3D-9E5F-151F-369F-B7F93EDD6AAC}"/>
                  </a:ext>
                </a:extLst>
              </p:cNvPr>
              <p:cNvSpPr/>
              <p:nvPr/>
            </p:nvSpPr>
            <p:spPr>
              <a:xfrm>
                <a:off x="3072639" y="4541532"/>
                <a:ext cx="879230" cy="21723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E4B72878-349F-3143-CDAB-7C30F03DDD24}"/>
                  </a:ext>
                </a:extLst>
              </p:cNvPr>
              <p:cNvSpPr txBox="1"/>
              <p:nvPr/>
            </p:nvSpPr>
            <p:spPr>
              <a:xfrm>
                <a:off x="4055023" y="4403567"/>
                <a:ext cx="3188419" cy="461665"/>
              </a:xfrm>
              <a:prstGeom prst="rect">
                <a:avLst/>
              </a:prstGeom>
              <a:solidFill>
                <a:schemeClr val="bg1"/>
              </a:solid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その日の売上データが反映された日報が、</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会社のフォーマットで自動作成</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されました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38" name="図 37">
              <a:extLst>
                <a:ext uri="{FF2B5EF4-FFF2-40B4-BE49-F238E27FC236}">
                  <a16:creationId xmlns:a16="http://schemas.microsoft.com/office/drawing/2014/main" id="{4CFB68B1-042F-F51A-0711-9C317C737E23}"/>
                </a:ext>
              </a:extLst>
            </p:cNvPr>
            <p:cNvPicPr>
              <a:picLocks noChangeAspect="1"/>
            </p:cNvPicPr>
            <p:nvPr/>
          </p:nvPicPr>
          <p:blipFill>
            <a:blip r:embed="rId8"/>
            <a:stretch>
              <a:fillRect/>
            </a:stretch>
          </p:blipFill>
          <p:spPr>
            <a:xfrm>
              <a:off x="5505602" y="2088341"/>
              <a:ext cx="2379894" cy="2176484"/>
            </a:xfrm>
            <a:prstGeom prst="rect">
              <a:avLst/>
            </a:prstGeom>
          </p:spPr>
        </p:pic>
      </p:grpSp>
    </p:spTree>
    <p:extLst>
      <p:ext uri="{BB962C8B-B14F-4D97-AF65-F5344CB8AC3E}">
        <p14:creationId xmlns:p14="http://schemas.microsoft.com/office/powerpoint/2010/main" val="42560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74C98-7CA6-57B3-8F57-C292FF79AE7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C84EA0-5A1D-3885-B765-1870EBA7F1D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7699735-269E-9369-C604-4ABE84FEB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E077617F-F52D-952A-06D3-CA6EC417A67E}"/>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情報の検索と確認・共有</a:t>
            </a:r>
            <a:endParaRPr lang="ja-JP" altLang="en-US" sz="1800" dirty="0">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E0D7DD2A-2EFC-A36E-107A-FBF5EAF3A986}"/>
              </a:ext>
            </a:extLst>
          </p:cNvPr>
          <p:cNvPicPr>
            <a:picLocks noChangeAspect="1"/>
          </p:cNvPicPr>
          <p:nvPr/>
        </p:nvPicPr>
        <p:blipFill>
          <a:blip r:embed="rId4"/>
          <a:stretch>
            <a:fillRect/>
          </a:stretch>
        </p:blipFill>
        <p:spPr>
          <a:xfrm>
            <a:off x="752621" y="1624201"/>
            <a:ext cx="2540131" cy="425472"/>
          </a:xfrm>
          <a:prstGeom prst="rect">
            <a:avLst/>
          </a:prstGeom>
        </p:spPr>
      </p:pic>
      <p:grpSp>
        <p:nvGrpSpPr>
          <p:cNvPr id="4" name="グループ化 3">
            <a:extLst>
              <a:ext uri="{FF2B5EF4-FFF2-40B4-BE49-F238E27FC236}">
                <a16:creationId xmlns:a16="http://schemas.microsoft.com/office/drawing/2014/main" id="{330BB6E3-DAE4-2A7B-E7E0-F955D5C292C3}"/>
              </a:ext>
            </a:extLst>
          </p:cNvPr>
          <p:cNvGrpSpPr/>
          <p:nvPr/>
        </p:nvGrpSpPr>
        <p:grpSpPr>
          <a:xfrm>
            <a:off x="3360675" y="1681743"/>
            <a:ext cx="4001884" cy="276999"/>
            <a:chOff x="4034286" y="1809875"/>
            <a:chExt cx="4001884" cy="276999"/>
          </a:xfrm>
        </p:grpSpPr>
        <p:cxnSp>
          <p:nvCxnSpPr>
            <p:cNvPr id="5" name="直線矢印コネクタ 4">
              <a:extLst>
                <a:ext uri="{FF2B5EF4-FFF2-40B4-BE49-F238E27FC236}">
                  <a16:creationId xmlns:a16="http://schemas.microsoft.com/office/drawing/2014/main" id="{D4696C23-2786-79C6-E12F-167606709B15}"/>
                </a:ext>
              </a:extLst>
            </p:cNvPr>
            <p:cNvCxnSpPr/>
            <p:nvPr/>
          </p:nvCxnSpPr>
          <p:spPr>
            <a:xfrm flipH="1">
              <a:off x="4034286" y="1948375"/>
              <a:ext cx="107542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F934EE06-8AD1-BAAC-5532-70A8D8C21CCC}"/>
                </a:ext>
              </a:extLst>
            </p:cNvPr>
            <p:cNvSpPr txBox="1"/>
            <p:nvPr/>
          </p:nvSpPr>
          <p:spPr>
            <a:xfrm>
              <a:off x="5292970" y="1809875"/>
              <a:ext cx="2743200" cy="276999"/>
            </a:xfrm>
            <a:prstGeom prst="rect">
              <a:avLst/>
            </a:prstGeom>
            <a:noFill/>
          </p:spPr>
          <p:txBody>
            <a:bodyPr wrap="square">
              <a:spAutoFit/>
            </a:bodyPr>
            <a:lstStyle/>
            <a:p>
              <a:r>
                <a:rPr kumimoji="1" lang="ja-JP" altLang="ja-JP" sz="1200" b="1" kern="1200" dirty="0">
                  <a:solidFill>
                    <a:schemeClr val="tx1"/>
                  </a:solidFill>
                  <a:effectLst/>
                  <a:latin typeface="游ゴシック" panose="020B0400000000000000" pitchFamily="50" charset="-128"/>
                  <a:ea typeface="游ゴシック" panose="020B0400000000000000" pitchFamily="50" charset="-128"/>
                </a:rPr>
                <a:t>顧客管理アプリをクリックします</a:t>
              </a:r>
              <a:endParaRPr lang="ja-JP" altLang="en-US" sz="1200" b="1" dirty="0">
                <a:latin typeface="游ゴシック" panose="020B0400000000000000" pitchFamily="50" charset="-128"/>
                <a:ea typeface="游ゴシック" panose="020B0400000000000000" pitchFamily="50" charset="-128"/>
              </a:endParaRPr>
            </a:p>
          </p:txBody>
        </p:sp>
      </p:grpSp>
      <p:pic>
        <p:nvPicPr>
          <p:cNvPr id="11" name="図 10">
            <a:extLst>
              <a:ext uri="{FF2B5EF4-FFF2-40B4-BE49-F238E27FC236}">
                <a16:creationId xmlns:a16="http://schemas.microsoft.com/office/drawing/2014/main" id="{B89D3998-4C3A-3F86-545A-5B2FCBB973C2}"/>
              </a:ext>
            </a:extLst>
          </p:cNvPr>
          <p:cNvPicPr>
            <a:picLocks noChangeAspect="1"/>
          </p:cNvPicPr>
          <p:nvPr/>
        </p:nvPicPr>
        <p:blipFill>
          <a:blip r:embed="rId5"/>
          <a:stretch>
            <a:fillRect/>
          </a:stretch>
        </p:blipFill>
        <p:spPr>
          <a:xfrm>
            <a:off x="752621" y="2277298"/>
            <a:ext cx="5284264" cy="2432897"/>
          </a:xfrm>
          <a:prstGeom prst="rect">
            <a:avLst/>
          </a:prstGeom>
        </p:spPr>
      </p:pic>
      <p:grpSp>
        <p:nvGrpSpPr>
          <p:cNvPr id="15" name="グループ化 14">
            <a:extLst>
              <a:ext uri="{FF2B5EF4-FFF2-40B4-BE49-F238E27FC236}">
                <a16:creationId xmlns:a16="http://schemas.microsoft.com/office/drawing/2014/main" id="{F23A1E1E-DD60-B250-2D92-D4E0D18B0C50}"/>
              </a:ext>
            </a:extLst>
          </p:cNvPr>
          <p:cNvGrpSpPr/>
          <p:nvPr/>
        </p:nvGrpSpPr>
        <p:grpSpPr>
          <a:xfrm>
            <a:off x="241164" y="3671668"/>
            <a:ext cx="3119511" cy="702471"/>
            <a:chOff x="241164" y="3671668"/>
            <a:chExt cx="3119511" cy="702471"/>
          </a:xfrm>
        </p:grpSpPr>
        <p:sp>
          <p:nvSpPr>
            <p:cNvPr id="12" name="正方形/長方形 11">
              <a:extLst>
                <a:ext uri="{FF2B5EF4-FFF2-40B4-BE49-F238E27FC236}">
                  <a16:creationId xmlns:a16="http://schemas.microsoft.com/office/drawing/2014/main" id="{CD98AEF6-00BF-5D92-C41A-ED0C5B5EFD79}"/>
                </a:ext>
              </a:extLst>
            </p:cNvPr>
            <p:cNvSpPr/>
            <p:nvPr/>
          </p:nvSpPr>
          <p:spPr>
            <a:xfrm>
              <a:off x="815926" y="3671668"/>
              <a:ext cx="1069145" cy="42547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788E19A8-DC0F-2816-C2CD-B08E383771EB}"/>
                </a:ext>
              </a:extLst>
            </p:cNvPr>
            <p:cNvSpPr txBox="1"/>
            <p:nvPr/>
          </p:nvSpPr>
          <p:spPr>
            <a:xfrm>
              <a:off x="241164" y="4097140"/>
              <a:ext cx="3119511"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上部の検索ボックスに「</a:t>
              </a:r>
              <a:r>
                <a:rPr lang="ja-JP" altLang="en-US" sz="1200" b="1"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名前</a:t>
              </a:r>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」と入力する</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23" name="グループ化 22">
            <a:extLst>
              <a:ext uri="{FF2B5EF4-FFF2-40B4-BE49-F238E27FC236}">
                <a16:creationId xmlns:a16="http://schemas.microsoft.com/office/drawing/2014/main" id="{BEDE7076-D39E-DD94-0644-798AF926973F}"/>
              </a:ext>
            </a:extLst>
          </p:cNvPr>
          <p:cNvGrpSpPr/>
          <p:nvPr/>
        </p:nvGrpSpPr>
        <p:grpSpPr>
          <a:xfrm>
            <a:off x="1751883" y="3376557"/>
            <a:ext cx="7150953" cy="1200360"/>
            <a:chOff x="1751883" y="3376557"/>
            <a:chExt cx="7150953" cy="1200360"/>
          </a:xfrm>
        </p:grpSpPr>
        <p:grpSp>
          <p:nvGrpSpPr>
            <p:cNvPr id="22" name="グループ化 21">
              <a:extLst>
                <a:ext uri="{FF2B5EF4-FFF2-40B4-BE49-F238E27FC236}">
                  <a16:creationId xmlns:a16="http://schemas.microsoft.com/office/drawing/2014/main" id="{F1F5B2ED-7B71-52F8-6441-8CB6A2D7ADC1}"/>
                </a:ext>
              </a:extLst>
            </p:cNvPr>
            <p:cNvGrpSpPr/>
            <p:nvPr/>
          </p:nvGrpSpPr>
          <p:grpSpPr>
            <a:xfrm>
              <a:off x="2171445" y="3376557"/>
              <a:ext cx="6731391" cy="1200360"/>
              <a:chOff x="2064327" y="3433359"/>
              <a:chExt cx="6731391" cy="1200360"/>
            </a:xfrm>
          </p:grpSpPr>
          <p:pic>
            <p:nvPicPr>
              <p:cNvPr id="17" name="図 16">
                <a:extLst>
                  <a:ext uri="{FF2B5EF4-FFF2-40B4-BE49-F238E27FC236}">
                    <a16:creationId xmlns:a16="http://schemas.microsoft.com/office/drawing/2014/main" id="{50B293E5-D7EB-6280-B138-834C96A60A78}"/>
                  </a:ext>
                </a:extLst>
              </p:cNvPr>
              <p:cNvPicPr>
                <a:picLocks noChangeAspect="1"/>
              </p:cNvPicPr>
              <p:nvPr/>
            </p:nvPicPr>
            <p:blipFill>
              <a:blip r:embed="rId6"/>
              <a:stretch>
                <a:fillRect/>
              </a:stretch>
            </p:blipFill>
            <p:spPr>
              <a:xfrm>
                <a:off x="2064327" y="3433359"/>
                <a:ext cx="6731391" cy="705984"/>
              </a:xfrm>
              <a:prstGeom prst="rect">
                <a:avLst/>
              </a:prstGeom>
            </p:spPr>
            <p:style>
              <a:lnRef idx="2">
                <a:schemeClr val="accent1"/>
              </a:lnRef>
              <a:fillRef idx="1">
                <a:schemeClr val="lt1"/>
              </a:fillRef>
              <a:effectRef idx="0">
                <a:schemeClr val="accent1"/>
              </a:effectRef>
              <a:fontRef idx="minor">
                <a:schemeClr val="dk1"/>
              </a:fontRef>
            </p:style>
          </p:pic>
          <p:sp>
            <p:nvSpPr>
              <p:cNvPr id="21" name="テキスト ボックス 20">
                <a:extLst>
                  <a:ext uri="{FF2B5EF4-FFF2-40B4-BE49-F238E27FC236}">
                    <a16:creationId xmlns:a16="http://schemas.microsoft.com/office/drawing/2014/main" id="{EE5CA8D3-82D7-5DFF-F230-77A338A490BD}"/>
                  </a:ext>
                </a:extLst>
              </p:cNvPr>
              <p:cNvSpPr txBox="1"/>
              <p:nvPr/>
            </p:nvSpPr>
            <p:spPr>
              <a:xfrm>
                <a:off x="4354769" y="4172054"/>
                <a:ext cx="4092061" cy="461665"/>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検索結果として、</a:t>
                </a:r>
                <a:endParaRPr lang="en-US"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sz="1200" b="1"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入力した名前</a:t>
                </a:r>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のレコードだけが表示</a:t>
                </a:r>
                <a:r>
                  <a:rPr lang="ja-JP" altLang="en-US"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される</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cxnSp>
          <p:nvCxnSpPr>
            <p:cNvPr id="19" name="直線矢印コネクタ 18">
              <a:extLst>
                <a:ext uri="{FF2B5EF4-FFF2-40B4-BE49-F238E27FC236}">
                  <a16:creationId xmlns:a16="http://schemas.microsoft.com/office/drawing/2014/main" id="{55A34D8E-6B95-A48D-852C-4124EA1259C8}"/>
                </a:ext>
              </a:extLst>
            </p:cNvPr>
            <p:cNvCxnSpPr/>
            <p:nvPr/>
          </p:nvCxnSpPr>
          <p:spPr>
            <a:xfrm>
              <a:off x="1751883" y="3788072"/>
              <a:ext cx="54160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24" name="Picture 4">
            <a:extLst>
              <a:ext uri="{FF2B5EF4-FFF2-40B4-BE49-F238E27FC236}">
                <a16:creationId xmlns:a16="http://schemas.microsoft.com/office/drawing/2014/main" id="{49256645-518F-B509-591C-C927DB4FC5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ホワイト">
  <a:themeElements>
    <a:clrScheme name="kin_colorbar">
      <a:dk1>
        <a:sysClr val="windowText" lastClr="000000"/>
      </a:dk1>
      <a:lt1>
        <a:sysClr val="window" lastClr="FFFFFF"/>
      </a:lt1>
      <a:dk2>
        <a:srgbClr val="1F497D"/>
      </a:dk2>
      <a:lt2>
        <a:srgbClr val="EEECE1"/>
      </a:lt2>
      <a:accent1>
        <a:srgbClr val="FFBF00"/>
      </a:accent1>
      <a:accent2>
        <a:srgbClr val="F75F1E"/>
      </a:accent2>
      <a:accent3>
        <a:srgbClr val="41CEF9"/>
      </a:accent3>
      <a:accent4>
        <a:srgbClr val="5BBC8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c9241f-dd3a-4733-8cb0-cee6e5a922df" xsi:nil="true"/>
    <lcf76f155ced4ddcb4097134ff3c332f xmlns="0b43fd16-ae65-4d99-b7f9-46662c402ab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D9A1ECBA26C72418DB5F647F2B44DD9" ma:contentTypeVersion="10" ma:contentTypeDescription="新しいドキュメントを作成します。" ma:contentTypeScope="" ma:versionID="2e9ae9d39ad00d337af08e4aed0c805e">
  <xsd:schema xmlns:xsd="http://www.w3.org/2001/XMLSchema" xmlns:xs="http://www.w3.org/2001/XMLSchema" xmlns:p="http://schemas.microsoft.com/office/2006/metadata/properties" xmlns:ns2="0b43fd16-ae65-4d99-b7f9-46662c402abb" xmlns:ns3="f6c9241f-dd3a-4733-8cb0-cee6e5a922df" targetNamespace="http://schemas.microsoft.com/office/2006/metadata/properties" ma:root="true" ma:fieldsID="e9a2dad957c961b260b03216c9b34e54" ns2:_="" ns3:_="">
    <xsd:import namespace="0b43fd16-ae65-4d99-b7f9-46662c402abb"/>
    <xsd:import namespace="f6c9241f-dd3a-4733-8cb0-cee6e5a92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fd16-ae65-4d99-b7f9-46662c402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dfb5abf9-1b0b-4892-b803-d3ae41c3850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c9241f-dd3a-4733-8cb0-cee6e5a92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230011-2967-47a4-b2b6-b4a3e5a73cd1}" ma:internalName="TaxCatchAll" ma:showField="CatchAllData" ma:web="f6c9241f-dd3a-4733-8cb0-cee6e5a92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281648-8E68-4116-8861-47A79627BD0E}">
  <ds:schemaRefs>
    <ds:schemaRef ds:uri="http://schemas.microsoft.com/sharepoint/v3/contenttype/forms"/>
  </ds:schemaRefs>
</ds:datastoreItem>
</file>

<file path=customXml/itemProps2.xml><?xml version="1.0" encoding="utf-8"?>
<ds:datastoreItem xmlns:ds="http://schemas.openxmlformats.org/officeDocument/2006/customXml" ds:itemID="{9937AFCB-5136-4C4F-8200-BEE76EFE4C3F}">
  <ds:schemaRefs>
    <ds:schemaRef ds:uri="http://purl.org/dc/term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0b43fd16-ae65-4d99-b7f9-46662c402abb"/>
    <ds:schemaRef ds:uri="http://purl.org/dc/dcmitype/"/>
    <ds:schemaRef ds:uri="http://schemas.openxmlformats.org/package/2006/metadata/core-properties"/>
    <ds:schemaRef ds:uri="f6c9241f-dd3a-4733-8cb0-cee6e5a922df"/>
  </ds:schemaRefs>
</ds:datastoreItem>
</file>

<file path=customXml/itemProps3.xml><?xml version="1.0" encoding="utf-8"?>
<ds:datastoreItem xmlns:ds="http://schemas.openxmlformats.org/officeDocument/2006/customXml" ds:itemID="{DFFC9B53-0090-4E4B-9A8F-9BA74B19C4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3fd16-ae65-4d99-b7f9-46662c402abb"/>
    <ds:schemaRef ds:uri="f6c9241f-dd3a-4733-8cb0-cee6e5a92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2059</TotalTime>
  <Words>1261</Words>
  <Application>Microsoft Office PowerPoint</Application>
  <PresentationFormat>画面に合わせる (16:9)</PresentationFormat>
  <Paragraphs>99</Paragraphs>
  <Slides>11</Slides>
  <Notes>11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ＭＳ Ｐゴシック</vt:lpstr>
      <vt:lpstr>YuGothic Medium</vt:lpstr>
      <vt:lpstr>メイリオ</vt:lpstr>
      <vt:lpstr>游ゴシック</vt:lpstr>
      <vt:lpstr>Yu Gothic Medium</vt:lpstr>
      <vt:lpstr>Arial</vt:lpstr>
      <vt:lpstr>ホワイト</vt:lpstr>
      <vt:lpstr>PowerPoint プレゼンテーション</vt:lpstr>
      <vt:lpstr>デモシナリオ</vt:lpstr>
      <vt:lpstr>kintoneポータル画面</vt:lpstr>
      <vt:lpstr>新規顧客の登録と自動採番</vt:lpstr>
      <vt:lpstr>PowerPoint プレゼンテーション</vt:lpstr>
      <vt:lpstr>「シフト管理アプリ」のカレンダー表示画面と、 個別のシフト申請画面</vt:lpstr>
      <vt:lpstr>「シフト管理アプリ」のカレンダー表示画面と、 個別のシフト申請画面</vt:lpstr>
      <vt:lpstr>売上日報のワンクリック作成</vt:lpstr>
      <vt:lpstr>情報の検索と確認・共有</vt:lpstr>
      <vt:lpstr>情報の検索と確認・共有</vt:lpstr>
      <vt:lpstr>デモのまとめ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 ハンズオンセミナーテンプレート</dc:title>
  <dc:creator>beem mouse</dc:creator>
  <cp:lastModifiedBy>松本孝志(PVC)</cp:lastModifiedBy>
  <cp:revision>40</cp:revision>
  <dcterms:created xsi:type="dcterms:W3CDTF">2023-11-29T10:49:36Z</dcterms:created>
  <dcterms:modified xsi:type="dcterms:W3CDTF">2025-08-23T11:01:34Z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0x0101001D9A1ECBA26C72418DB5F647F2B44DD9</vt:lpwstr>
  </property>
  <property fmtid="{D5CDD505-2E9C-101B-9397-08002B2CF9AE}" pid="3" name="MediaServiceImageTags">
    <vt:lpwstr/>
  </property>
</Properties>
</file>