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69" r:id="rId5"/>
    <p:sldId id="2076137284" r:id="rId6"/>
    <p:sldId id="2076137285" r:id="rId7"/>
    <p:sldId id="2147471402" r:id="rId8"/>
    <p:sldId id="2147471409" r:id="rId9"/>
    <p:sldId id="2147471418" r:id="rId10"/>
    <p:sldId id="2147471422" r:id="rId11"/>
    <p:sldId id="2147471424" r:id="rId12"/>
    <p:sldId id="2147471427" r:id="rId13"/>
    <p:sldId id="2147471420" r:id="rId14"/>
  </p:sldIdLst>
  <p:sldSz cx="9144000" cy="5143500" type="screen16x9"/>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29074B8-C3B8-804E-AEA9-01C15A487236}">
          <p14:sldIdLst>
            <p14:sldId id="269"/>
            <p14:sldId id="2076137284"/>
          </p14:sldIdLst>
        </p14:section>
        <p14:section name="kintone概要" id="{69BCF862-B9A0-4902-BB24-4C005F5F3E80}">
          <p14:sldIdLst>
            <p14:sldId id="2076137285"/>
            <p14:sldId id="2147471402"/>
          </p14:sldIdLst>
        </p14:section>
        <p14:section name="ハンズオン" id="{37FAF3DB-BDCD-47D7-A9E9-FDE52C3199B2}">
          <p14:sldIdLst>
            <p14:sldId id="2147471409"/>
            <p14:sldId id="2147471418"/>
            <p14:sldId id="2147471422"/>
            <p14:sldId id="2147471424"/>
            <p14:sldId id="2147471427"/>
            <p14:sldId id="2147471420"/>
          </p14:sldIdLst>
        </p14:section>
      </p14:sectionLst>
    </p:ext>
    <p:ext uri="{EFAFB233-063F-42B5-8137-9DF3F51BA10A}">
      <p15:sldGuideLst xmlns:p15="http://schemas.microsoft.com/office/powerpoint/2012/main">
        <p15:guide id="1" orient="horz" pos="972">
          <p15:clr>
            <a:srgbClr val="A4A3A4"/>
          </p15:clr>
        </p15:guide>
        <p15:guide id="2" orient="horz" pos="1620">
          <p15:clr>
            <a:srgbClr val="A4A3A4"/>
          </p15:clr>
        </p15:guide>
        <p15:guide id="3" pos="287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EF9"/>
    <a:srgbClr val="5BBC82"/>
    <a:srgbClr val="548235"/>
    <a:srgbClr val="7F6000"/>
    <a:srgbClr val="FFBF00"/>
    <a:srgbClr val="F75F1E"/>
    <a:srgbClr val="F2F2F2"/>
    <a:srgbClr val="FFDE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9" autoAdjust="0"/>
  </p:normalViewPr>
  <p:slideViewPr>
    <p:cSldViewPr snapToGrid="0">
      <p:cViewPr varScale="1">
        <p:scale>
          <a:sx n="78" d="100"/>
          <a:sy n="78" d="100"/>
        </p:scale>
        <p:origin x="102" y="1056"/>
      </p:cViewPr>
      <p:guideLst>
        <p:guide orient="horz" pos="972"/>
        <p:guide orient="horz" pos="1620"/>
        <p:guide pos="287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latin typeface="YuGothic Medium"/>
              <a:ea typeface="YuGothic Medium"/>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DFBC23-8DB7-3C47-9F0A-F14745C863F0}" type="datetime1">
              <a:rPr kumimoji="1" lang="ja-JP" altLang="en-US" smtClean="0">
                <a:latin typeface="YuGothic Medium"/>
                <a:ea typeface="YuGothic Medium"/>
              </a:rPr>
              <a:t>2025/8/4</a:t>
            </a:fld>
            <a:endParaRPr kumimoji="1" lang="ja-JP" altLang="en-US">
              <a:latin typeface="YuGothic Medium"/>
              <a:ea typeface="YuGothic Medium"/>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latin typeface="YuGothic Medium"/>
              <a:ea typeface="YuGothic Medium"/>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05097B-A310-C841-9F79-B568900B5B48}" type="slidenum">
              <a:rPr kumimoji="1" lang="ja-JP" altLang="en-US" smtClean="0">
                <a:latin typeface="YuGothic Medium"/>
                <a:ea typeface="YuGothic Medium"/>
              </a:rPr>
              <a:t>‹#›</a:t>
            </a:fld>
            <a:endParaRPr kumimoji="1" lang="ja-JP" altLang="en-US">
              <a:latin typeface="YuGothic Medium"/>
              <a:ea typeface="YuGothic Medium"/>
            </a:endParaRPr>
          </a:p>
        </p:txBody>
      </p:sp>
    </p:spTree>
    <p:extLst>
      <p:ext uri="{BB962C8B-B14F-4D97-AF65-F5344CB8AC3E}">
        <p14:creationId xmlns:p14="http://schemas.microsoft.com/office/powerpoint/2010/main" val="8863803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YuGothic Medium"/>
                <a:ea typeface="YuGothic Medium"/>
              </a:defRPr>
            </a:lvl1pPr>
          </a:lstStyle>
          <a:p>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YuGothic Medium"/>
                <a:ea typeface="YuGothic Medium"/>
              </a:defRPr>
            </a:lvl1pPr>
          </a:lstStyle>
          <a:p>
            <a:fld id="{E4FC44FB-9F0D-1F4D-AC10-5B083FEC6F21}" type="datetime1">
              <a:rPr lang="ja-JP" altLang="en-US" smtClean="0"/>
              <a:pPr/>
              <a:t>2025/8/4</a:t>
            </a:fld>
            <a:endParaRPr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YuGothic Medium"/>
                <a:ea typeface="YuGothic Medium"/>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YuGothic Medium"/>
                <a:ea typeface="YuGothic Medium"/>
              </a:defRPr>
            </a:lvl1pPr>
          </a:lstStyle>
          <a:p>
            <a:fld id="{AF21F0B3-B4DE-5F46-A709-43D1849BA1D8}" type="slidenum">
              <a:rPr lang="ja-JP" altLang="en-US" smtClean="0"/>
              <a:pPr/>
              <a:t>‹#›</a:t>
            </a:fld>
            <a:endParaRPr lang="ja-JP" altLang="en-US"/>
          </a:p>
        </p:txBody>
      </p:sp>
    </p:spTree>
    <p:extLst>
      <p:ext uri="{BB962C8B-B14F-4D97-AF65-F5344CB8AC3E}">
        <p14:creationId xmlns:p14="http://schemas.microsoft.com/office/powerpoint/2010/main" val="100690458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YuGothic Medium"/>
        <a:ea typeface="YuGothic Medium"/>
        <a:cs typeface="+mn-cs"/>
      </a:defRPr>
    </a:lvl1pPr>
    <a:lvl2pPr marL="457200" algn="l" defTabSz="457200" rtl="0" eaLnBrk="1" latinLnBrk="0" hangingPunct="1">
      <a:defRPr kumimoji="1" sz="1200" kern="1200">
        <a:solidFill>
          <a:schemeClr val="tx1"/>
        </a:solidFill>
        <a:latin typeface="YuGothic Medium"/>
        <a:ea typeface="YuGothic Medium"/>
        <a:cs typeface="+mn-cs"/>
      </a:defRPr>
    </a:lvl2pPr>
    <a:lvl3pPr marL="914400" algn="l" defTabSz="457200" rtl="0" eaLnBrk="1" latinLnBrk="0" hangingPunct="1">
      <a:defRPr kumimoji="1" sz="1200" kern="1200">
        <a:solidFill>
          <a:schemeClr val="tx1"/>
        </a:solidFill>
        <a:latin typeface="YuGothic Medium"/>
        <a:ea typeface="YuGothic Medium"/>
        <a:cs typeface="+mn-cs"/>
      </a:defRPr>
    </a:lvl3pPr>
    <a:lvl4pPr marL="1371600" algn="l" defTabSz="457200" rtl="0" eaLnBrk="1" latinLnBrk="0" hangingPunct="1">
      <a:defRPr kumimoji="1" sz="1200" kern="1200">
        <a:solidFill>
          <a:schemeClr val="tx1"/>
        </a:solidFill>
        <a:latin typeface="YuGothic Medium"/>
        <a:ea typeface="YuGothic Medium"/>
        <a:cs typeface="+mn-cs"/>
      </a:defRPr>
    </a:lvl4pPr>
    <a:lvl5pPr marL="1828800" algn="l" defTabSz="457200" rtl="0" eaLnBrk="1" latinLnBrk="0" hangingPunct="1">
      <a:defRPr kumimoji="1" sz="1200" kern="1200">
        <a:solidFill>
          <a:schemeClr val="tx1"/>
        </a:solidFill>
        <a:latin typeface="YuGothic Medium"/>
        <a:ea typeface="YuGothic Medium"/>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「皆さま、お待たせいたしました。</a:t>
            </a:r>
            <a:endParaRPr kumimoji="1" lang="en-US" altLang="ja-JP" sz="1200" kern="1200" dirty="0">
              <a:solidFill>
                <a:schemeClr val="tx1"/>
              </a:solidFill>
              <a:effectLst/>
              <a:latin typeface="YuGothic Medium"/>
              <a:ea typeface="YuGothic Medium"/>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ここからは、実際の</a:t>
            </a:r>
            <a:r>
              <a:rPr kumimoji="1" lang="en-US" altLang="ja-JP" sz="1200" kern="1200" dirty="0">
                <a:solidFill>
                  <a:schemeClr val="tx1"/>
                </a:solidFill>
                <a:effectLst/>
                <a:latin typeface="YuGothic Medium"/>
                <a:ea typeface="YuGothic Medium"/>
                <a:cs typeface="+mn-cs"/>
              </a:rPr>
              <a:t>kintone</a:t>
            </a:r>
            <a:r>
              <a:rPr kumimoji="1" lang="ja-JP" altLang="ja-JP" sz="1200" kern="1200" dirty="0">
                <a:solidFill>
                  <a:schemeClr val="tx1"/>
                </a:solidFill>
                <a:effectLst/>
                <a:latin typeface="YuGothic Medium"/>
                <a:ea typeface="YuGothic Medium"/>
                <a:cs typeface="+mn-cs"/>
              </a:rPr>
              <a:t>の画面をご覧いただきながら、ご紹介したアプリとプラグインがどのように業務を効率化するのか、一連の流れでご体感いただきたいと思います。」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「今回は、『取引先からの受注内容を登録し、在庫の変動を確認、最後に請求書を作成する』という、卸売業の日常業務に沿ったフローを実演します。」</a:t>
            </a:r>
          </a:p>
        </p:txBody>
      </p:sp>
    </p:spTree>
    <p:extLst>
      <p:ext uri="{BB962C8B-B14F-4D97-AF65-F5344CB8AC3E}">
        <p14:creationId xmlns:p14="http://schemas.microsoft.com/office/powerpoint/2010/main" val="369365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FD91-0251-D96F-CE58-DA30C0B19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AF6FC-97C0-F020-FE91-4758CFE5D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B5B9F-88F0-2BDA-D3B4-AEDD8D49912C}"/>
              </a:ext>
            </a:extLst>
          </p:cNvPr>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「いかがでしたでしょうか。</a:t>
            </a:r>
            <a:br>
              <a:rPr kumimoji="1" lang="en-US" altLang="ja-JP" sz="1200" kern="1200" dirty="0">
                <a:solidFill>
                  <a:schemeClr val="tx1"/>
                </a:solidFill>
                <a:effectLst/>
                <a:latin typeface="YuGothic Medium"/>
                <a:ea typeface="YuGothic Medium"/>
                <a:cs typeface="+mn-cs"/>
              </a:rPr>
            </a:br>
            <a:r>
              <a:rPr kumimoji="1" lang="ja-JP" altLang="ja-JP" sz="1200" b="1" kern="1200" dirty="0">
                <a:solidFill>
                  <a:schemeClr val="tx1"/>
                </a:solidFill>
                <a:effectLst/>
                <a:latin typeface="YuGothic Medium"/>
                <a:ea typeface="YuGothic Medium"/>
                <a:cs typeface="+mn-cs"/>
              </a:rPr>
              <a:t>取引先管理・売上管理・在庫管理</a:t>
            </a:r>
            <a:r>
              <a:rPr kumimoji="1" lang="ja-JP" altLang="ja-JP" sz="1200" kern="1200" dirty="0">
                <a:solidFill>
                  <a:schemeClr val="tx1"/>
                </a:solidFill>
                <a:effectLst/>
                <a:latin typeface="YuGothic Medium"/>
                <a:ea typeface="YuGothic Medium"/>
                <a:cs typeface="+mn-cs"/>
              </a:rPr>
              <a:t>が連携し、一連の業務が</a:t>
            </a:r>
            <a:r>
              <a:rPr kumimoji="1" lang="en-US" altLang="ja-JP" sz="1200" kern="1200" dirty="0">
                <a:solidFill>
                  <a:schemeClr val="tx1"/>
                </a:solidFill>
                <a:effectLst/>
                <a:latin typeface="YuGothic Medium"/>
                <a:ea typeface="YuGothic Medium"/>
                <a:cs typeface="+mn-cs"/>
              </a:rPr>
              <a:t>kintone</a:t>
            </a:r>
            <a:r>
              <a:rPr kumimoji="1" lang="ja-JP" altLang="ja-JP" sz="1200" kern="1200" dirty="0">
                <a:solidFill>
                  <a:schemeClr val="tx1"/>
                </a:solidFill>
                <a:effectLst/>
                <a:latin typeface="YuGothic Medium"/>
                <a:ea typeface="YuGothic Medium"/>
                <a:cs typeface="+mn-cs"/>
              </a:rPr>
              <a:t>上で完結します。」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「加えて、自動採番・帳票出力・</a:t>
            </a:r>
            <a:r>
              <a:rPr kumimoji="1" lang="en-US" altLang="ja-JP" sz="1200" kern="1200" dirty="0">
                <a:solidFill>
                  <a:schemeClr val="tx1"/>
                </a:solidFill>
                <a:effectLst/>
                <a:latin typeface="YuGothic Medium"/>
                <a:ea typeface="YuGothic Medium"/>
                <a:cs typeface="+mn-cs"/>
              </a:rPr>
              <a:t>PDF</a:t>
            </a:r>
            <a:r>
              <a:rPr kumimoji="1" lang="ja-JP" altLang="ja-JP" sz="1200" kern="1200" dirty="0">
                <a:solidFill>
                  <a:schemeClr val="tx1"/>
                </a:solidFill>
                <a:effectLst/>
                <a:latin typeface="YuGothic Medium"/>
                <a:ea typeface="YuGothic Medium"/>
                <a:cs typeface="+mn-cs"/>
              </a:rPr>
              <a:t>表示・検索といったプラグインによって、業務のスピードと正確性が格段に向上します。」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a:t>
            </a:r>
            <a:r>
              <a:rPr kumimoji="1" lang="en-US" altLang="ja-JP" sz="1200" kern="1200" dirty="0">
                <a:solidFill>
                  <a:schemeClr val="tx1"/>
                </a:solidFill>
                <a:effectLst/>
                <a:latin typeface="YuGothic Medium"/>
                <a:ea typeface="YuGothic Medium"/>
                <a:cs typeface="+mn-cs"/>
              </a:rPr>
              <a:t>kintone</a:t>
            </a:r>
            <a:r>
              <a:rPr kumimoji="1" lang="ja-JP" altLang="ja-JP" sz="1200" kern="1200" dirty="0">
                <a:solidFill>
                  <a:schemeClr val="tx1"/>
                </a:solidFill>
                <a:effectLst/>
                <a:latin typeface="YuGothic Medium"/>
                <a:ea typeface="YuGothic Medium"/>
                <a:cs typeface="+mn-cs"/>
              </a:rPr>
              <a:t>と</a:t>
            </a:r>
            <a:r>
              <a:rPr kumimoji="1" lang="en-US" altLang="ja-JP" sz="1200" kern="1200" dirty="0">
                <a:solidFill>
                  <a:schemeClr val="tx1"/>
                </a:solidFill>
                <a:effectLst/>
                <a:latin typeface="YuGothic Medium"/>
                <a:ea typeface="YuGothic Medium"/>
                <a:cs typeface="+mn-cs"/>
              </a:rPr>
              <a:t>RICOH</a:t>
            </a:r>
            <a:r>
              <a:rPr kumimoji="1" lang="ja-JP" altLang="ja-JP" sz="1200" kern="1200" dirty="0">
                <a:solidFill>
                  <a:schemeClr val="tx1"/>
                </a:solidFill>
                <a:effectLst/>
                <a:latin typeface="YuGothic Medium"/>
                <a:ea typeface="YuGothic Medium"/>
                <a:cs typeface="+mn-cs"/>
              </a:rPr>
              <a:t>無償プラグインの力で、卸売業の業務改善がここまで可能になります。」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「デモンストレーションは以上となります。ご清聴ありがとうございました。」</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YuGothic Medium"/>
              <a:ea typeface="YuGothic Medium"/>
              <a:cs typeface="+mn-cs"/>
            </a:endParaRPr>
          </a:p>
        </p:txBody>
      </p:sp>
    </p:spTree>
    <p:extLst>
      <p:ext uri="{BB962C8B-B14F-4D97-AF65-F5344CB8AC3E}">
        <p14:creationId xmlns:p14="http://schemas.microsoft.com/office/powerpoint/2010/main" val="237854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「こちらが</a:t>
            </a:r>
            <a:r>
              <a:rPr kumimoji="1" lang="en-US" altLang="ja-JP" sz="1200" kern="1200" dirty="0">
                <a:solidFill>
                  <a:schemeClr val="tx1"/>
                </a:solidFill>
                <a:effectLst/>
                <a:latin typeface="YuGothic Medium"/>
                <a:ea typeface="YuGothic Medium"/>
                <a:cs typeface="+mn-cs"/>
              </a:rPr>
              <a:t>kintone</a:t>
            </a:r>
            <a:r>
              <a:rPr kumimoji="1" lang="ja-JP" altLang="ja-JP" sz="1200" kern="1200" dirty="0">
                <a:solidFill>
                  <a:schemeClr val="tx1"/>
                </a:solidFill>
                <a:effectLst/>
                <a:latin typeface="YuGothic Medium"/>
                <a:ea typeface="YuGothic Medium"/>
                <a:cs typeface="+mn-cs"/>
              </a:rPr>
              <a:t>にログインした最初の画面です。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本日ご紹介する</a:t>
            </a:r>
            <a:r>
              <a:rPr kumimoji="1" lang="en-US" altLang="ja-JP" sz="1200" kern="1200" dirty="0">
                <a:solidFill>
                  <a:schemeClr val="tx1"/>
                </a:solidFill>
                <a:effectLst/>
                <a:latin typeface="YuGothic Medium"/>
                <a:ea typeface="YuGothic Medium"/>
                <a:cs typeface="+mn-cs"/>
              </a:rPr>
              <a:t>3</a:t>
            </a:r>
            <a:r>
              <a:rPr kumimoji="1" lang="ja-JP" altLang="ja-JP" sz="1200" kern="1200" dirty="0">
                <a:solidFill>
                  <a:schemeClr val="tx1"/>
                </a:solidFill>
                <a:effectLst/>
                <a:latin typeface="YuGothic Medium"/>
                <a:ea typeface="YuGothic Medium"/>
                <a:cs typeface="+mn-cs"/>
              </a:rPr>
              <a:t>つのアプリがここにまとまっており、すべての業務の入り口となります。」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「では、取引先から注文が入った想定で、『売上管理アプリ』に受注内容を登録していきましょう。」</a:t>
            </a:r>
          </a:p>
        </p:txBody>
      </p:sp>
    </p:spTree>
    <p:extLst>
      <p:ext uri="{BB962C8B-B14F-4D97-AF65-F5344CB8AC3E}">
        <p14:creationId xmlns:p14="http://schemas.microsoft.com/office/powerpoint/2010/main" val="1732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「右上のプラスボタンから、新しい売上を登録します。」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「まず、取引先を選びます。『取得』ボタンを押すと</a:t>
            </a:r>
            <a:r>
              <a:rPr kumimoji="1" lang="en-US" altLang="ja-JP" sz="1200" kern="1200" dirty="0">
                <a:solidFill>
                  <a:schemeClr val="tx1"/>
                </a:solidFill>
                <a:effectLst/>
                <a:latin typeface="YuGothic Medium"/>
                <a:ea typeface="YuGothic Medium"/>
                <a:cs typeface="+mn-cs"/>
              </a:rPr>
              <a:t>…</a:t>
            </a:r>
            <a:r>
              <a:rPr kumimoji="1" lang="ja-JP" altLang="ja-JP" sz="1200" kern="1200" dirty="0">
                <a:solidFill>
                  <a:schemeClr val="tx1"/>
                </a:solidFill>
                <a:effectLst/>
                <a:latin typeface="YuGothic Medium"/>
                <a:ea typeface="YuGothic Medium"/>
                <a:cs typeface="+mn-cs"/>
              </a:rPr>
              <a:t>」</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「このように、『取引先管理アプリ』から情報が呼び出され、自動入力されます。」</a:t>
            </a:r>
          </a:p>
        </p:txBody>
      </p:sp>
    </p:spTree>
    <p:extLst>
      <p:ext uri="{BB962C8B-B14F-4D97-AF65-F5344CB8AC3E}">
        <p14:creationId xmlns:p14="http://schemas.microsoft.com/office/powerpoint/2010/main" val="263269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7DF6-1626-3586-A926-2CEBA089E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8E138-116E-2D53-C8CB-CE4D26B0E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19DF6-4612-2402-F419-1FBFC57A97B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「続いて、商品と数量を入力。金額も自動で計算されます。『保存』をクリックすると</a:t>
            </a:r>
            <a:r>
              <a:rPr kumimoji="1" lang="en-US" altLang="ja-JP" sz="1200" kern="1200" dirty="0">
                <a:solidFill>
                  <a:schemeClr val="tx1"/>
                </a:solidFill>
                <a:effectLst/>
                <a:latin typeface="YuGothic Medium"/>
                <a:ea typeface="YuGothic Medium"/>
                <a:cs typeface="+mn-cs"/>
              </a:rPr>
              <a:t>…</a:t>
            </a:r>
            <a:r>
              <a:rPr kumimoji="1" lang="ja-JP" altLang="ja-JP" sz="1200" kern="1200" dirty="0">
                <a:solidFill>
                  <a:schemeClr val="tx1"/>
                </a:solidFill>
                <a:effectLst/>
                <a:latin typeface="YuGothic Medium"/>
                <a:ea typeface="YuGothic Medium"/>
                <a:cs typeface="+mn-cs"/>
              </a:rPr>
              <a:t>」</a:t>
            </a:r>
          </a:p>
        </p:txBody>
      </p:sp>
    </p:spTree>
    <p:extLst>
      <p:ext uri="{BB962C8B-B14F-4D97-AF65-F5344CB8AC3E}">
        <p14:creationId xmlns:p14="http://schemas.microsoft.com/office/powerpoint/2010/main" val="76328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F5F75-88B9-055B-D149-12CAF8447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F6784-BC24-D6AD-6702-E7FC68EE1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38D71-7E6E-15DC-C64E-99D70194EAD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「ご覧ください。</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『売上伝票番号』が自動採番されました。これが</a:t>
            </a:r>
            <a:r>
              <a:rPr kumimoji="1" lang="en-US" altLang="ja-JP" sz="1200" b="1" kern="1200" dirty="0">
                <a:solidFill>
                  <a:schemeClr val="tx1"/>
                </a:solidFill>
                <a:effectLst/>
                <a:latin typeface="YuGothic Medium"/>
                <a:ea typeface="YuGothic Medium"/>
                <a:cs typeface="+mn-cs"/>
              </a:rPr>
              <a:t>RICOH </a:t>
            </a:r>
            <a:r>
              <a:rPr kumimoji="1" lang="ja-JP" altLang="ja-JP" sz="1200" b="1" kern="1200" dirty="0">
                <a:solidFill>
                  <a:schemeClr val="tx1"/>
                </a:solidFill>
                <a:effectLst/>
                <a:latin typeface="YuGothic Medium"/>
                <a:ea typeface="YuGothic Medium"/>
                <a:cs typeface="+mn-cs"/>
              </a:rPr>
              <a:t>自動採番プラグイン</a:t>
            </a:r>
            <a:r>
              <a:rPr kumimoji="1" lang="ja-JP" altLang="ja-JP" sz="1200" kern="1200" dirty="0">
                <a:solidFill>
                  <a:schemeClr val="tx1"/>
                </a:solidFill>
                <a:effectLst/>
                <a:latin typeface="YuGothic Medium"/>
                <a:ea typeface="YuGothic Medium"/>
                <a:cs typeface="+mn-cs"/>
              </a:rPr>
              <a:t>の効果です。」</a:t>
            </a:r>
          </a:p>
        </p:txBody>
      </p:sp>
    </p:spTree>
    <p:extLst>
      <p:ext uri="{BB962C8B-B14F-4D97-AF65-F5344CB8AC3E}">
        <p14:creationId xmlns:p14="http://schemas.microsoft.com/office/powerpoint/2010/main" val="216920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7F084-6838-72B2-054E-C43D1DC9A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31CA5-0D3D-475A-30A4-59A852458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6EC06-63A9-01CE-93F6-DF94D1FA3C1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「売上登録によって、在庫がどう変わるか見てみましょう。」</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「『ビジネスシューズ</a:t>
            </a:r>
            <a:r>
              <a:rPr kumimoji="1" lang="en-US" altLang="ja-JP" sz="1200" kern="1200" dirty="0">
                <a:solidFill>
                  <a:schemeClr val="tx1"/>
                </a:solidFill>
                <a:effectLst/>
                <a:latin typeface="YuGothic Medium"/>
                <a:ea typeface="YuGothic Medium"/>
                <a:cs typeface="+mn-cs"/>
              </a:rPr>
              <a:t>A</a:t>
            </a:r>
            <a:r>
              <a:rPr kumimoji="1" lang="ja-JP" altLang="ja-JP" sz="1200" kern="1200" dirty="0">
                <a:solidFill>
                  <a:schemeClr val="tx1"/>
                </a:solidFill>
                <a:effectLst/>
                <a:latin typeface="YuGothic Medium"/>
                <a:ea typeface="YuGothic Medium"/>
                <a:cs typeface="+mn-cs"/>
              </a:rPr>
              <a:t>』の在庫が</a:t>
            </a:r>
            <a:r>
              <a:rPr kumimoji="1" lang="en-US" altLang="ja-JP" sz="1200" kern="1200" dirty="0">
                <a:solidFill>
                  <a:schemeClr val="tx1"/>
                </a:solidFill>
                <a:effectLst/>
                <a:latin typeface="YuGothic Medium"/>
                <a:ea typeface="YuGothic Medium"/>
                <a:cs typeface="+mn-cs"/>
              </a:rPr>
              <a:t>200</a:t>
            </a:r>
            <a:r>
              <a:rPr kumimoji="1" lang="ja-JP" altLang="ja-JP" sz="1200" kern="1200" dirty="0">
                <a:solidFill>
                  <a:schemeClr val="tx1"/>
                </a:solidFill>
                <a:effectLst/>
                <a:latin typeface="YuGothic Medium"/>
                <a:ea typeface="YuGothic Medium"/>
                <a:cs typeface="+mn-cs"/>
              </a:rPr>
              <a:t>から</a:t>
            </a:r>
            <a:r>
              <a:rPr kumimoji="1" lang="en-US" altLang="ja-JP" sz="1200" kern="1200" dirty="0">
                <a:solidFill>
                  <a:schemeClr val="tx1"/>
                </a:solidFill>
                <a:effectLst/>
                <a:latin typeface="YuGothic Medium"/>
                <a:ea typeface="YuGothic Medium"/>
                <a:cs typeface="+mn-cs"/>
              </a:rPr>
              <a:t>140</a:t>
            </a:r>
            <a:r>
              <a:rPr kumimoji="1" lang="ja-JP" altLang="ja-JP" sz="1200" kern="1200" dirty="0">
                <a:solidFill>
                  <a:schemeClr val="tx1"/>
                </a:solidFill>
                <a:effectLst/>
                <a:latin typeface="YuGothic Medium"/>
                <a:ea typeface="YuGothic Medium"/>
                <a:cs typeface="+mn-cs"/>
              </a:rPr>
              <a:t>に更新されています。これがアプリ連携の力です。」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「在庫が少なくなると、注意喚起も。発注漏れや欠品防止に役立ちます。」</a:t>
            </a:r>
          </a:p>
        </p:txBody>
      </p:sp>
    </p:spTree>
    <p:extLst>
      <p:ext uri="{BB962C8B-B14F-4D97-AF65-F5344CB8AC3E}">
        <p14:creationId xmlns:p14="http://schemas.microsoft.com/office/powerpoint/2010/main" val="250256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1BBFE-B685-E7FE-97A9-5BB0613D3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62122-6898-0C5E-87AF-D4DE2DFC8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877E1-70ED-37F4-CE76-AA521EDD53A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「次は請求書の作成です。</a:t>
            </a:r>
            <a:endParaRPr kumimoji="1" lang="ja-JP" altLang="en-US" sz="1200" kern="1200" dirty="0">
              <a:solidFill>
                <a:schemeClr val="tx1"/>
              </a:solidFill>
              <a:effectLst/>
              <a:latin typeface="YuGothic Medium"/>
              <a:ea typeface="YuGothic Medium"/>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YuGothic Medium"/>
                <a:ea typeface="YuGothic Medium"/>
                <a:cs typeface="+mn-cs"/>
              </a:rPr>
              <a:t>Excel</a:t>
            </a:r>
            <a:r>
              <a:rPr kumimoji="1" lang="ja-JP" altLang="ja-JP" sz="1200" kern="1200" dirty="0">
                <a:solidFill>
                  <a:schemeClr val="tx1"/>
                </a:solidFill>
                <a:effectLst/>
                <a:latin typeface="YuGothic Medium"/>
                <a:ea typeface="YuGothic Medium"/>
                <a:cs typeface="+mn-cs"/>
              </a:rPr>
              <a:t>への転記は不要です。」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「画面上の『帳票出力』ボタンをクリックするだけで、このように請求書が自動生成されます。」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「会社ロゴも入ったフォーマットで、転記ミスを防ぎ、月末の請求業務の負担を減らします。</a:t>
            </a:r>
            <a:endParaRPr kumimoji="1" lang="en-US" altLang="ja-JP" sz="1200" kern="1200" dirty="0">
              <a:solidFill>
                <a:schemeClr val="tx1"/>
              </a:solidFill>
              <a:effectLst/>
              <a:latin typeface="YuGothic Medium"/>
              <a:ea typeface="YuGothic Medium"/>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これが</a:t>
            </a:r>
            <a:r>
              <a:rPr kumimoji="1" lang="en-US" altLang="ja-JP" sz="1200" b="1" kern="1200" dirty="0">
                <a:solidFill>
                  <a:schemeClr val="tx1"/>
                </a:solidFill>
                <a:effectLst/>
                <a:latin typeface="YuGothic Medium"/>
                <a:ea typeface="YuGothic Medium"/>
                <a:cs typeface="+mn-cs"/>
              </a:rPr>
              <a:t>RICOH </a:t>
            </a:r>
            <a:r>
              <a:rPr kumimoji="1" lang="ja-JP" altLang="ja-JP" sz="1200" b="1" kern="1200" dirty="0">
                <a:solidFill>
                  <a:schemeClr val="tx1"/>
                </a:solidFill>
                <a:effectLst/>
                <a:latin typeface="YuGothic Medium"/>
                <a:ea typeface="YuGothic Medium"/>
                <a:cs typeface="+mn-cs"/>
              </a:rPr>
              <a:t>帳票作成プラグイン</a:t>
            </a:r>
            <a:r>
              <a:rPr kumimoji="1" lang="ja-JP" altLang="ja-JP" sz="1200" kern="1200" dirty="0">
                <a:solidFill>
                  <a:schemeClr val="tx1"/>
                </a:solidFill>
                <a:effectLst/>
                <a:latin typeface="YuGothic Medium"/>
                <a:ea typeface="YuGothic Medium"/>
                <a:cs typeface="+mn-cs"/>
              </a:rPr>
              <a:t>です。」</a:t>
            </a:r>
          </a:p>
        </p:txBody>
      </p:sp>
    </p:spTree>
    <p:extLst>
      <p:ext uri="{BB962C8B-B14F-4D97-AF65-F5344CB8AC3E}">
        <p14:creationId xmlns:p14="http://schemas.microsoft.com/office/powerpoint/2010/main" val="10881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5D6F-151D-C9D5-1CC4-AC9FBAC67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F431E-E8C4-8D08-973B-54C24BF83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23F0E-5337-0434-0E0A-43D8DD6881F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「作成された請求書は、</a:t>
            </a:r>
            <a:r>
              <a:rPr kumimoji="1" lang="en-US" altLang="ja-JP" sz="1200" kern="1200" dirty="0">
                <a:solidFill>
                  <a:schemeClr val="tx1"/>
                </a:solidFill>
                <a:effectLst/>
                <a:latin typeface="YuGothic Medium"/>
                <a:ea typeface="YuGothic Medium"/>
                <a:cs typeface="+mn-cs"/>
              </a:rPr>
              <a:t>PDF</a:t>
            </a:r>
            <a:r>
              <a:rPr kumimoji="1" lang="ja-JP" altLang="ja-JP" sz="1200" kern="1200" dirty="0">
                <a:solidFill>
                  <a:schemeClr val="tx1"/>
                </a:solidFill>
                <a:effectLst/>
                <a:latin typeface="YuGothic Medium"/>
                <a:ea typeface="YuGothic Medium"/>
                <a:cs typeface="+mn-cs"/>
              </a:rPr>
              <a:t>ファイルをダウンロードしなくても、画面内でプレビュー可能です。</a:t>
            </a:r>
            <a:endParaRPr kumimoji="1" lang="en-US" altLang="ja-JP" sz="1200" kern="1200" dirty="0">
              <a:solidFill>
                <a:schemeClr val="tx1"/>
              </a:solidFill>
              <a:effectLst/>
              <a:latin typeface="YuGothic Medium"/>
              <a:ea typeface="YuGothic Medium"/>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これが</a:t>
            </a:r>
            <a:r>
              <a:rPr kumimoji="1" lang="en-US" altLang="ja-JP" sz="1200" b="1" kern="1200" dirty="0">
                <a:solidFill>
                  <a:schemeClr val="tx1"/>
                </a:solidFill>
                <a:effectLst/>
                <a:latin typeface="YuGothic Medium"/>
                <a:ea typeface="YuGothic Medium"/>
                <a:cs typeface="+mn-cs"/>
              </a:rPr>
              <a:t>RICOH PDF</a:t>
            </a:r>
            <a:r>
              <a:rPr kumimoji="1" lang="ja-JP" altLang="ja-JP" sz="1200" b="1" kern="1200" dirty="0">
                <a:solidFill>
                  <a:schemeClr val="tx1"/>
                </a:solidFill>
                <a:effectLst/>
                <a:latin typeface="YuGothic Medium"/>
                <a:ea typeface="YuGothic Medium"/>
                <a:cs typeface="+mn-cs"/>
              </a:rPr>
              <a:t>ビューアープラグイン</a:t>
            </a:r>
            <a:r>
              <a:rPr kumimoji="1" lang="ja-JP" altLang="ja-JP" sz="1200" kern="1200" dirty="0">
                <a:solidFill>
                  <a:schemeClr val="tx1"/>
                </a:solidFill>
                <a:effectLst/>
                <a:latin typeface="YuGothic Medium"/>
                <a:ea typeface="YuGothic Medium"/>
                <a:cs typeface="+mn-cs"/>
              </a:rPr>
              <a:t>です。」</a:t>
            </a:r>
          </a:p>
        </p:txBody>
      </p:sp>
    </p:spTree>
    <p:extLst>
      <p:ext uri="{BB962C8B-B14F-4D97-AF65-F5344CB8AC3E}">
        <p14:creationId xmlns:p14="http://schemas.microsoft.com/office/powerpoint/2010/main" val="277320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7E7F-4737-C39A-F639-CF6337B2F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9F0AC-A9CA-E445-952B-91EB6D8F7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D6278-72C1-74D3-3997-8DD854D0473F}"/>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YuGothic Medium"/>
                <a:ea typeface="YuGothic Medium"/>
                <a:cs typeface="+mn-cs"/>
              </a:rPr>
              <a:t>「次に、過去の取引履歴を見てみましょう。」</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「たとえば日付を検索すれば、必要な売上データを即座に表示できます。</a:t>
            </a:r>
            <a:br>
              <a:rPr kumimoji="1" lang="en-US" altLang="ja-JP" sz="1200" kern="1200" dirty="0">
                <a:solidFill>
                  <a:schemeClr val="tx1"/>
                </a:solidFill>
                <a:effectLst/>
                <a:latin typeface="YuGothic Medium"/>
                <a:ea typeface="YuGothic Medium"/>
                <a:cs typeface="+mn-cs"/>
              </a:rPr>
            </a:br>
            <a:r>
              <a:rPr kumimoji="1" lang="ja-JP" altLang="ja-JP" sz="1200" kern="1200" dirty="0">
                <a:solidFill>
                  <a:schemeClr val="tx1"/>
                </a:solidFill>
                <a:effectLst/>
                <a:latin typeface="YuGothic Medium"/>
                <a:ea typeface="YuGothic Medium"/>
                <a:cs typeface="+mn-cs"/>
              </a:rPr>
              <a:t>これが</a:t>
            </a:r>
            <a:r>
              <a:rPr kumimoji="1" lang="en-US" altLang="ja-JP" sz="1200" b="1" kern="1200" dirty="0">
                <a:solidFill>
                  <a:schemeClr val="tx1"/>
                </a:solidFill>
                <a:effectLst/>
                <a:latin typeface="YuGothic Medium"/>
                <a:ea typeface="YuGothic Medium"/>
                <a:cs typeface="+mn-cs"/>
              </a:rPr>
              <a:t>RICOH </a:t>
            </a:r>
            <a:r>
              <a:rPr kumimoji="1" lang="ja-JP" altLang="ja-JP" sz="1200" b="1" kern="1200" dirty="0">
                <a:solidFill>
                  <a:schemeClr val="tx1"/>
                </a:solidFill>
                <a:effectLst/>
                <a:latin typeface="YuGothic Medium"/>
                <a:ea typeface="YuGothic Medium"/>
                <a:cs typeface="+mn-cs"/>
              </a:rPr>
              <a:t>カンタン検索プラグイン</a:t>
            </a:r>
            <a:r>
              <a:rPr kumimoji="1" lang="ja-JP" altLang="ja-JP" sz="1200" kern="1200" dirty="0">
                <a:solidFill>
                  <a:schemeClr val="tx1"/>
                </a:solidFill>
                <a:effectLst/>
                <a:latin typeface="YuGothic Medium"/>
                <a:ea typeface="YuGothic Medium"/>
                <a:cs typeface="+mn-cs"/>
              </a:rPr>
              <a:t>です。」</a:t>
            </a:r>
          </a:p>
        </p:txBody>
      </p:sp>
    </p:spTree>
    <p:extLst>
      <p:ext uri="{BB962C8B-B14F-4D97-AF65-F5344CB8AC3E}">
        <p14:creationId xmlns:p14="http://schemas.microsoft.com/office/powerpoint/2010/main" val="2154896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正方形/長方形 6"/>
          <p:cNvSpPr/>
          <p:nvPr userDrawn="1"/>
        </p:nvSpPr>
        <p:spPr>
          <a:xfrm>
            <a:off x="1307353" y="1180353"/>
            <a:ext cx="6465047" cy="194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graphicFrame>
        <p:nvGraphicFramePr>
          <p:cNvPr id="8" name="表 7"/>
          <p:cNvGraphicFramePr>
            <a:graphicFrameLocks noGrp="1"/>
          </p:cNvGraphicFramePr>
          <p:nvPr userDrawn="1">
            <p:extLst>
              <p:ext uri="{D42A27DB-BD31-4B8C-83A1-F6EECF244321}">
                <p14:modId xmlns:p14="http://schemas.microsoft.com/office/powerpoint/2010/main" val="3989326693"/>
              </p:ext>
            </p:extLst>
          </p:nvPr>
        </p:nvGraphicFramePr>
        <p:xfrm>
          <a:off x="1494117" y="1740645"/>
          <a:ext cx="6170706" cy="739589"/>
        </p:xfrm>
        <a:graphic>
          <a:graphicData uri="http://schemas.openxmlformats.org/drawingml/2006/table">
            <a:tbl>
              <a:tblPr/>
              <a:tblGrid>
                <a:gridCol w="6170706">
                  <a:extLst>
                    <a:ext uri="{9D8B030D-6E8A-4147-A177-3AD203B41FA5}">
                      <a16:colId xmlns:a16="http://schemas.microsoft.com/office/drawing/2014/main" val="20000"/>
                    </a:ext>
                  </a:extLst>
                </a:gridCol>
              </a:tblGrid>
              <a:tr h="739589">
                <a:tc>
                  <a:txBody>
                    <a:bodyPr/>
                    <a:lstStyle/>
                    <a:p>
                      <a:endParaRPr kumimoji="1" lang="ja-JP" altLang="en-US">
                        <a:latin typeface="YuGothic Medium"/>
                        <a:ea typeface="YuGothic Medium"/>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正方形/長方形 8"/>
          <p:cNvSpPr/>
          <p:nvPr userDrawn="1"/>
        </p:nvSpPr>
        <p:spPr>
          <a:xfrm>
            <a:off x="7343121" y="4773707"/>
            <a:ext cx="1676867" cy="306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11" name="正方形/長方形 10"/>
          <p:cNvSpPr/>
          <p:nvPr userDrawn="1"/>
        </p:nvSpPr>
        <p:spPr>
          <a:xfrm>
            <a:off x="0" y="5069831"/>
            <a:ext cx="9144000" cy="86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pic>
        <p:nvPicPr>
          <p:cNvPr id="4" name="図 3">
            <a:extLst>
              <a:ext uri="{FF2B5EF4-FFF2-40B4-BE49-F238E27FC236}">
                <a16:creationId xmlns:a16="http://schemas.microsoft.com/office/drawing/2014/main" id="{6B063734-3AC0-EC58-F3BB-1B08A6C6D509}"/>
              </a:ext>
            </a:extLst>
          </p:cNvPr>
          <p:cNvPicPr>
            <a:picLocks noChangeAspect="1"/>
          </p:cNvPicPr>
          <p:nvPr userDrawn="1"/>
        </p:nvPicPr>
        <p:blipFill>
          <a:blip r:embed="rId2"/>
          <a:stretch>
            <a:fillRect/>
          </a:stretch>
        </p:blipFill>
        <p:spPr>
          <a:xfrm>
            <a:off x="4047564" y="4899055"/>
            <a:ext cx="1048871" cy="180946"/>
          </a:xfrm>
          <a:prstGeom prst="rect">
            <a:avLst/>
          </a:prstGeom>
        </p:spPr>
      </p:pic>
    </p:spTree>
    <p:extLst>
      <p:ext uri="{BB962C8B-B14F-4D97-AF65-F5344CB8AC3E}">
        <p14:creationId xmlns:p14="http://schemas.microsoft.com/office/powerpoint/2010/main" val="297098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正方形/長方形 6"/>
          <p:cNvSpPr/>
          <p:nvPr userDrawn="1"/>
        </p:nvSpPr>
        <p:spPr>
          <a:xfrm>
            <a:off x="1307353" y="1180353"/>
            <a:ext cx="6465047" cy="194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9" name="正方形/長方形 8"/>
          <p:cNvSpPr/>
          <p:nvPr userDrawn="1"/>
        </p:nvSpPr>
        <p:spPr>
          <a:xfrm>
            <a:off x="7029014" y="4773707"/>
            <a:ext cx="1990974" cy="306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pic>
        <p:nvPicPr>
          <p:cNvPr id="10" name="図 9"/>
          <p:cNvPicPr>
            <a:picLocks noChangeAspect="1"/>
          </p:cNvPicPr>
          <p:nvPr userDrawn="1"/>
        </p:nvPicPr>
        <p:blipFill>
          <a:blip r:embed="rId2"/>
          <a:stretch>
            <a:fillRect/>
          </a:stretch>
        </p:blipFill>
        <p:spPr>
          <a:xfrm>
            <a:off x="3651145" y="4721920"/>
            <a:ext cx="1587705" cy="273903"/>
          </a:xfrm>
          <a:prstGeom prst="rect">
            <a:avLst/>
          </a:prstGeom>
        </p:spPr>
      </p:pic>
      <p:sp>
        <p:nvSpPr>
          <p:cNvPr id="11" name="正方形/長方形 10"/>
          <p:cNvSpPr/>
          <p:nvPr userDrawn="1"/>
        </p:nvSpPr>
        <p:spPr>
          <a:xfrm>
            <a:off x="0" y="5069831"/>
            <a:ext cx="9144000" cy="868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Tree>
    <p:extLst>
      <p:ext uri="{BB962C8B-B14F-4D97-AF65-F5344CB8AC3E}">
        <p14:creationId xmlns:p14="http://schemas.microsoft.com/office/powerpoint/2010/main" val="159704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タイトル スライド">
    <p:bg>
      <p:bgPr>
        <a:solidFill>
          <a:srgbClr val="FFDE55"/>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正方形/長方形 6"/>
          <p:cNvSpPr/>
          <p:nvPr userDrawn="1"/>
        </p:nvSpPr>
        <p:spPr>
          <a:xfrm>
            <a:off x="1307353" y="1180353"/>
            <a:ext cx="6465047" cy="194235"/>
          </a:xfrm>
          <a:prstGeom prst="rect">
            <a:avLst/>
          </a:prstGeom>
          <a:solidFill>
            <a:srgbClr val="FFD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9" name="正方形/長方形 8"/>
          <p:cNvSpPr/>
          <p:nvPr userDrawn="1"/>
        </p:nvSpPr>
        <p:spPr>
          <a:xfrm>
            <a:off x="7371041" y="4773707"/>
            <a:ext cx="1648947" cy="306294"/>
          </a:xfrm>
          <a:prstGeom prst="rect">
            <a:avLst/>
          </a:prstGeom>
          <a:solidFill>
            <a:srgbClr val="FFD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pic>
        <p:nvPicPr>
          <p:cNvPr id="10" name="図 9"/>
          <p:cNvPicPr>
            <a:picLocks noChangeAspect="1"/>
          </p:cNvPicPr>
          <p:nvPr userDrawn="1"/>
        </p:nvPicPr>
        <p:blipFill>
          <a:blip r:embed="rId2"/>
          <a:stretch>
            <a:fillRect/>
          </a:stretch>
        </p:blipFill>
        <p:spPr>
          <a:xfrm>
            <a:off x="3651145" y="4721920"/>
            <a:ext cx="1587705" cy="273903"/>
          </a:xfrm>
          <a:prstGeom prst="rect">
            <a:avLst/>
          </a:prstGeom>
        </p:spPr>
      </p:pic>
      <p:sp>
        <p:nvSpPr>
          <p:cNvPr id="11" name="正方形/長方形 10"/>
          <p:cNvSpPr/>
          <p:nvPr userDrawn="1"/>
        </p:nvSpPr>
        <p:spPr>
          <a:xfrm>
            <a:off x="0" y="5069831"/>
            <a:ext cx="9144000" cy="86831"/>
          </a:xfrm>
          <a:prstGeom prst="rect">
            <a:avLst/>
          </a:prstGeom>
          <a:solidFill>
            <a:srgbClr val="FFD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Tree>
    <p:extLst>
      <p:ext uri="{BB962C8B-B14F-4D97-AF65-F5344CB8AC3E}">
        <p14:creationId xmlns:p14="http://schemas.microsoft.com/office/powerpoint/2010/main" val="177261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5_タイトル スライド">
    <p:bg>
      <p:bgPr>
        <a:solidFill>
          <a:srgbClr val="F2F2F2"/>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正方形/長方形 6"/>
          <p:cNvSpPr/>
          <p:nvPr userDrawn="1"/>
        </p:nvSpPr>
        <p:spPr>
          <a:xfrm>
            <a:off x="1369359" y="1180353"/>
            <a:ext cx="6465047" cy="194235"/>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9" name="正方形/長方形 8"/>
          <p:cNvSpPr/>
          <p:nvPr userDrawn="1"/>
        </p:nvSpPr>
        <p:spPr>
          <a:xfrm>
            <a:off x="7294260" y="4773707"/>
            <a:ext cx="1787734" cy="30629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pic>
        <p:nvPicPr>
          <p:cNvPr id="10" name="図 9"/>
          <p:cNvPicPr>
            <a:picLocks noChangeAspect="1"/>
          </p:cNvPicPr>
          <p:nvPr userDrawn="1"/>
        </p:nvPicPr>
        <p:blipFill>
          <a:blip r:embed="rId2"/>
          <a:stretch>
            <a:fillRect/>
          </a:stretch>
        </p:blipFill>
        <p:spPr>
          <a:xfrm>
            <a:off x="3651145" y="4721920"/>
            <a:ext cx="1587705" cy="273903"/>
          </a:xfrm>
          <a:prstGeom prst="rect">
            <a:avLst/>
          </a:prstGeom>
        </p:spPr>
      </p:pic>
      <p:sp>
        <p:nvSpPr>
          <p:cNvPr id="11" name="正方形/長方形 10"/>
          <p:cNvSpPr/>
          <p:nvPr userDrawn="1"/>
        </p:nvSpPr>
        <p:spPr>
          <a:xfrm>
            <a:off x="0" y="5069831"/>
            <a:ext cx="9144000" cy="8683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Tree>
    <p:extLst>
      <p:ext uri="{BB962C8B-B14F-4D97-AF65-F5344CB8AC3E}">
        <p14:creationId xmlns:p14="http://schemas.microsoft.com/office/powerpoint/2010/main" val="175974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8" name="テキスト プレースホルダー 2"/>
          <p:cNvSpPr>
            <a:spLocks noGrp="1"/>
          </p:cNvSpPr>
          <p:nvPr>
            <p:ph idx="1"/>
          </p:nvPr>
        </p:nvSpPr>
        <p:spPr>
          <a:xfrm>
            <a:off x="457200" y="1550988"/>
            <a:ext cx="8229600" cy="31929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正方形/長方形 4"/>
          <p:cNvSpPr/>
          <p:nvPr userDrawn="1"/>
        </p:nvSpPr>
        <p:spPr>
          <a:xfrm>
            <a:off x="996588" y="1276001"/>
            <a:ext cx="7128036" cy="121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7"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2" name="スライド番号プレースホルダー 4">
            <a:extLst>
              <a:ext uri="{FF2B5EF4-FFF2-40B4-BE49-F238E27FC236}">
                <a16:creationId xmlns:a16="http://schemas.microsoft.com/office/drawing/2014/main" id="{CADC4F41-5FAE-986A-385B-A11E316C3E7F}"/>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138545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正方形/長方形 3"/>
          <p:cNvSpPr/>
          <p:nvPr userDrawn="1"/>
        </p:nvSpPr>
        <p:spPr>
          <a:xfrm>
            <a:off x="996588" y="1276001"/>
            <a:ext cx="7128036" cy="121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7" name="タイトル プレースホルダー 1"/>
          <p:cNvSpPr txBox="1">
            <a:spLocks/>
          </p:cNvSpPr>
          <p:nvPr userDrawn="1"/>
        </p:nvSpPr>
        <p:spPr>
          <a:xfrm>
            <a:off x="457200" y="716737"/>
            <a:ext cx="8229600" cy="581826"/>
          </a:xfrm>
          <a:prstGeom prst="rect">
            <a:avLst/>
          </a:prstGeom>
          <a:ln w="12700" cmpd="sng">
            <a:noFill/>
          </a:ln>
        </p:spPr>
        <p:txBody>
          <a:bodyPr vert="horz" lIns="91440" tIns="45720" rIns="91440" bIns="45720" rtlCol="0" anchor="ctr">
            <a:noAutofit/>
          </a:bodyPr>
          <a:lstStyle>
            <a:lvl1pPr algn="ctr" defTabSz="457200" rtl="0" eaLnBrk="1" latinLnBrk="0" hangingPunct="1">
              <a:spcBef>
                <a:spcPct val="0"/>
              </a:spcBef>
              <a:buNone/>
              <a:defRPr kumimoji="1" sz="3300" b="1" kern="1200" spc="300">
                <a:solidFill>
                  <a:schemeClr val="tx1"/>
                </a:solidFill>
                <a:latin typeface="YuGothic Medium"/>
                <a:ea typeface="YuGothic Medium"/>
                <a:cs typeface="+mj-cs"/>
              </a:defRPr>
            </a:lvl1pPr>
          </a:lstStyle>
          <a:p>
            <a:r>
              <a:rPr lang="ja-JP" altLang="en-US" b="0" i="0">
                <a:latin typeface="Yu Gothic Medium" panose="020B0400000000000000" pitchFamily="34" charset="-128"/>
                <a:ea typeface="Yu Gothic Medium" panose="020B0400000000000000" pitchFamily="34" charset="-128"/>
              </a:rPr>
              <a:t>マスター タイトルの書式設定</a:t>
            </a:r>
          </a:p>
        </p:txBody>
      </p:sp>
      <p:sp>
        <p:nvSpPr>
          <p:cNvPr id="2" name="スライド番号プレースホルダー 4">
            <a:extLst>
              <a:ext uri="{FF2B5EF4-FFF2-40B4-BE49-F238E27FC236}">
                <a16:creationId xmlns:a16="http://schemas.microsoft.com/office/drawing/2014/main" id="{608CA0EA-6789-21A9-450D-7A7C8BBA0FED}"/>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32585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550989"/>
            <a:ext cx="4038600" cy="3116142"/>
          </a:xfrm>
          <a:prstGeom prst="rect">
            <a:avLst/>
          </a:prstGeom>
        </p:spPr>
        <p:txBody>
          <a:bodyPr/>
          <a:lstStyle>
            <a:lvl1pPr>
              <a:defRPr sz="2800" b="0" i="0">
                <a:latin typeface="Yu Gothic Medium" panose="020B0400000000000000" pitchFamily="34" charset="-128"/>
                <a:ea typeface="Yu Gothic Medium" panose="020B0400000000000000" pitchFamily="34" charset="-128"/>
              </a:defRPr>
            </a:lvl1pPr>
            <a:lvl2pPr>
              <a:defRPr sz="2400" b="0" i="0">
                <a:latin typeface="Yu Gothic Medium" panose="020B0400000000000000" pitchFamily="34" charset="-128"/>
                <a:ea typeface="Yu Gothic Medium" panose="020B0400000000000000" pitchFamily="34" charset="-128"/>
              </a:defRPr>
            </a:lvl2pPr>
            <a:lvl3pPr>
              <a:defRPr sz="2000" b="0" i="0">
                <a:latin typeface="Yu Gothic Medium" panose="020B0400000000000000" pitchFamily="34" charset="-128"/>
                <a:ea typeface="Yu Gothic Medium" panose="020B0400000000000000" pitchFamily="34" charset="-128"/>
              </a:defRPr>
            </a:lvl3pPr>
            <a:lvl4pPr marL="1079500" indent="-269875">
              <a:buFont typeface="Arial"/>
              <a:buChar char="•"/>
              <a:defRPr sz="1800" b="0" i="0">
                <a:latin typeface="Yu Gothic Medium" panose="020B0400000000000000" pitchFamily="34" charset="-128"/>
                <a:ea typeface="Yu Gothic Medium" panose="020B0400000000000000" pitchFamily="34" charset="-128"/>
              </a:defRPr>
            </a:lvl4pPr>
            <a:lvl5pPr marL="1343025" indent="-263525">
              <a:buFont typeface="Arial"/>
              <a:buChar char="•"/>
              <a:defRPr sz="1600" b="0" i="0">
                <a:latin typeface="Yu Gothic Medium" panose="020B0400000000000000" pitchFamily="34" charset="-128"/>
                <a:ea typeface="Yu Gothic Medium" panose="020B0400000000000000" pitchFamily="34" charset="-128"/>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ー 2"/>
          <p:cNvSpPr>
            <a:spLocks noGrp="1"/>
          </p:cNvSpPr>
          <p:nvPr>
            <p:ph sz="half" idx="10"/>
          </p:nvPr>
        </p:nvSpPr>
        <p:spPr>
          <a:xfrm>
            <a:off x="4648782" y="1550989"/>
            <a:ext cx="4038600" cy="3116142"/>
          </a:xfrm>
          <a:prstGeom prst="rect">
            <a:avLst/>
          </a:prstGeom>
        </p:spPr>
        <p:txBody>
          <a:bodyPr/>
          <a:lstStyle>
            <a:lvl1pPr>
              <a:defRPr sz="2800" b="0" i="0">
                <a:latin typeface="Yu Gothic Medium" panose="020B0400000000000000" pitchFamily="34" charset="-128"/>
                <a:ea typeface="Yu Gothic Medium" panose="020B0400000000000000" pitchFamily="34" charset="-128"/>
              </a:defRPr>
            </a:lvl1pPr>
            <a:lvl2pPr>
              <a:defRPr sz="2400" b="0" i="0">
                <a:latin typeface="Yu Gothic Medium" panose="020B0400000000000000" pitchFamily="34" charset="-128"/>
                <a:ea typeface="Yu Gothic Medium" panose="020B0400000000000000" pitchFamily="34" charset="-128"/>
              </a:defRPr>
            </a:lvl2pPr>
            <a:lvl3pPr>
              <a:defRPr sz="2000" b="0" i="0">
                <a:latin typeface="Yu Gothic Medium" panose="020B0400000000000000" pitchFamily="34" charset="-128"/>
                <a:ea typeface="Yu Gothic Medium" panose="020B0400000000000000" pitchFamily="34" charset="-128"/>
              </a:defRPr>
            </a:lvl3pPr>
            <a:lvl4pPr marL="1079500" indent="-269875">
              <a:buFont typeface="Arial"/>
              <a:buChar char="•"/>
              <a:defRPr sz="1800" b="0" i="0">
                <a:latin typeface="Yu Gothic Medium" panose="020B0400000000000000" pitchFamily="34" charset="-128"/>
                <a:ea typeface="Yu Gothic Medium" panose="020B0400000000000000" pitchFamily="34" charset="-128"/>
              </a:defRPr>
            </a:lvl4pPr>
            <a:lvl5pPr marL="1343025" indent="-263525">
              <a:buFont typeface="Arial"/>
              <a:buChar char="•"/>
              <a:defRPr sz="1600" b="0" i="0">
                <a:latin typeface="Yu Gothic Medium" panose="020B0400000000000000" pitchFamily="34" charset="-128"/>
                <a:ea typeface="Yu Gothic Medium" panose="020B0400000000000000" pitchFamily="34" charset="-128"/>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正方形/長方形 4"/>
          <p:cNvSpPr/>
          <p:nvPr userDrawn="1"/>
        </p:nvSpPr>
        <p:spPr>
          <a:xfrm>
            <a:off x="996588" y="1276001"/>
            <a:ext cx="7128036" cy="121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8"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2" name="スライド番号プレースホルダー 4">
            <a:extLst>
              <a:ext uri="{FF2B5EF4-FFF2-40B4-BE49-F238E27FC236}">
                <a16:creationId xmlns:a16="http://schemas.microsoft.com/office/drawing/2014/main" id="{DC53D769-13D1-3A12-E4E0-5CB090FFEE52}"/>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276364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11" name="正方形/長方形 10"/>
          <p:cNvSpPr/>
          <p:nvPr userDrawn="1"/>
        </p:nvSpPr>
        <p:spPr>
          <a:xfrm>
            <a:off x="1271169" y="1180742"/>
            <a:ext cx="6552679" cy="306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3" name="テキスト プレースホルダー 2"/>
          <p:cNvSpPr>
            <a:spLocks noGrp="1"/>
          </p:cNvSpPr>
          <p:nvPr>
            <p:ph type="body" idx="1"/>
          </p:nvPr>
        </p:nvSpPr>
        <p:spPr>
          <a:xfrm>
            <a:off x="457200" y="1288692"/>
            <a:ext cx="4040188" cy="50871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1895191"/>
            <a:ext cx="4040188" cy="2670938"/>
          </a:xfrm>
          <a:prstGeom prst="rect">
            <a:avLst/>
          </a:prstGeom>
        </p:spPr>
        <p:txBody>
          <a:bodyPr/>
          <a:lstStyle>
            <a:lvl1pPr marL="268288" indent="-268288">
              <a:buFont typeface="Arial"/>
              <a:buChar char="•"/>
              <a:defRPr sz="2400" b="0" i="0">
                <a:latin typeface="Yu Gothic Medium" panose="020B0400000000000000" pitchFamily="34" charset="-128"/>
                <a:ea typeface="Yu Gothic Medium" panose="020B0400000000000000" pitchFamily="34" charset="-128"/>
              </a:defRPr>
            </a:lvl1pPr>
            <a:lvl2pPr marL="538163" indent="-269875">
              <a:buFont typeface="Arial"/>
              <a:buChar char="•"/>
              <a:defRPr sz="2000" b="0" i="0">
                <a:latin typeface="Yu Gothic Medium" panose="020B0400000000000000" pitchFamily="34" charset="-128"/>
                <a:ea typeface="Yu Gothic Medium" panose="020B0400000000000000" pitchFamily="34" charset="-128"/>
              </a:defRPr>
            </a:lvl2pPr>
            <a:lvl3pPr marL="806450" indent="-268288">
              <a:buFont typeface="Arial"/>
              <a:buChar char="•"/>
              <a:defRPr sz="1800" b="0" i="0">
                <a:latin typeface="Yu Gothic Medium" panose="020B0400000000000000" pitchFamily="34" charset="-128"/>
                <a:ea typeface="Yu Gothic Medium" panose="020B0400000000000000" pitchFamily="34" charset="-128"/>
              </a:defRPr>
            </a:lvl3pPr>
            <a:lvl4pPr marL="1079500" indent="-269875">
              <a:buFont typeface="Arial"/>
              <a:buChar char="•"/>
              <a:defRPr sz="1600" b="0" i="0">
                <a:latin typeface="Yu Gothic Medium" panose="020B0400000000000000" pitchFamily="34" charset="-128"/>
                <a:ea typeface="Yu Gothic Medium" panose="020B0400000000000000" pitchFamily="34" charset="-128"/>
              </a:defRPr>
            </a:lvl4pPr>
            <a:lvl5pPr marL="1343025" indent="-263525">
              <a:buFont typeface="Arial"/>
              <a:buChar char="•"/>
              <a:defRPr sz="1600" b="0" i="0">
                <a:latin typeface="Yu Gothic Medium" panose="020B0400000000000000" pitchFamily="34" charset="-128"/>
                <a:ea typeface="Yu Gothic Medium" panose="020B0400000000000000" pitchFamily="34" charset="-128"/>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288692"/>
            <a:ext cx="4041775" cy="50871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 name="コンテンツ プレースホルダー 3"/>
          <p:cNvSpPr>
            <a:spLocks noGrp="1"/>
          </p:cNvSpPr>
          <p:nvPr>
            <p:ph sz="half" idx="10"/>
          </p:nvPr>
        </p:nvSpPr>
        <p:spPr>
          <a:xfrm>
            <a:off x="4648783" y="1895191"/>
            <a:ext cx="4040188" cy="2670938"/>
          </a:xfrm>
          <a:prstGeom prst="rect">
            <a:avLst/>
          </a:prstGeom>
        </p:spPr>
        <p:txBody>
          <a:bodyPr/>
          <a:lstStyle>
            <a:lvl1pPr marL="268288" indent="-268288">
              <a:buFont typeface="Arial"/>
              <a:buChar char="•"/>
              <a:defRPr sz="2400" b="0" i="0">
                <a:latin typeface="Yu Gothic Medium" panose="020B0400000000000000" pitchFamily="34" charset="-128"/>
                <a:ea typeface="Yu Gothic Medium" panose="020B0400000000000000" pitchFamily="34" charset="-128"/>
              </a:defRPr>
            </a:lvl1pPr>
            <a:lvl2pPr marL="538163" indent="-269875">
              <a:buFont typeface="Arial"/>
              <a:buChar char="•"/>
              <a:defRPr sz="2000" b="0" i="0">
                <a:latin typeface="Yu Gothic Medium" panose="020B0400000000000000" pitchFamily="34" charset="-128"/>
                <a:ea typeface="Yu Gothic Medium" panose="020B0400000000000000" pitchFamily="34" charset="-128"/>
              </a:defRPr>
            </a:lvl2pPr>
            <a:lvl3pPr marL="806450" indent="-268288">
              <a:buFont typeface="Arial"/>
              <a:buChar char="•"/>
              <a:defRPr sz="1800" b="0" i="0">
                <a:latin typeface="Yu Gothic Medium" panose="020B0400000000000000" pitchFamily="34" charset="-128"/>
                <a:ea typeface="Yu Gothic Medium" panose="020B0400000000000000" pitchFamily="34" charset="-128"/>
              </a:defRPr>
            </a:lvl3pPr>
            <a:lvl4pPr marL="1079500" indent="-269875">
              <a:buFont typeface="Arial"/>
              <a:buChar char="•"/>
              <a:defRPr sz="1600" b="0" i="0">
                <a:latin typeface="Yu Gothic Medium" panose="020B0400000000000000" pitchFamily="34" charset="-128"/>
                <a:ea typeface="Yu Gothic Medium" panose="020B0400000000000000" pitchFamily="34" charset="-128"/>
              </a:defRPr>
            </a:lvl4pPr>
            <a:lvl5pPr marL="1343025" indent="-263525">
              <a:buFont typeface="Arial"/>
              <a:buChar char="•"/>
              <a:defRPr sz="1600" b="0" i="0">
                <a:latin typeface="Yu Gothic Medium" panose="020B0400000000000000" pitchFamily="34" charset="-128"/>
                <a:ea typeface="Yu Gothic Medium" panose="020B0400000000000000" pitchFamily="34" charset="-128"/>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スライド番号プレースホルダー 4">
            <a:extLst>
              <a:ext uri="{FF2B5EF4-FFF2-40B4-BE49-F238E27FC236}">
                <a16:creationId xmlns:a16="http://schemas.microsoft.com/office/drawing/2014/main" id="{27D86461-3FFD-8BF8-1BA0-7C364669FE23}"/>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2864254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3" name="正方形/長方形 2"/>
          <p:cNvSpPr/>
          <p:nvPr userDrawn="1"/>
        </p:nvSpPr>
        <p:spPr>
          <a:xfrm>
            <a:off x="996588" y="1276001"/>
            <a:ext cx="7128036" cy="121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6"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2" name="スライド番号プレースホルダー 4">
            <a:extLst>
              <a:ext uri="{FF2B5EF4-FFF2-40B4-BE49-F238E27FC236}">
                <a16:creationId xmlns:a16="http://schemas.microsoft.com/office/drawing/2014/main" id="{5304655A-216E-58AF-6D31-CA52D36F11FD}"/>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3026740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正方形/長方形 1"/>
          <p:cNvSpPr/>
          <p:nvPr userDrawn="1"/>
        </p:nvSpPr>
        <p:spPr>
          <a:xfrm>
            <a:off x="996588" y="1276001"/>
            <a:ext cx="7128036" cy="121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3" name="スライド番号プレースホルダー 4">
            <a:extLst>
              <a:ext uri="{FF2B5EF4-FFF2-40B4-BE49-F238E27FC236}">
                <a16:creationId xmlns:a16="http://schemas.microsoft.com/office/drawing/2014/main" id="{B946B56D-D219-83AA-63D1-77BCE24C40D0}"/>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3808249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11154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bg>
      <p:bgPr>
        <a:solidFill>
          <a:srgbClr val="FFDE55"/>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正方形/長方形 6"/>
          <p:cNvSpPr/>
          <p:nvPr userDrawn="1"/>
        </p:nvSpPr>
        <p:spPr>
          <a:xfrm>
            <a:off x="1307353" y="1180353"/>
            <a:ext cx="6465047" cy="194235"/>
          </a:xfrm>
          <a:prstGeom prst="rect">
            <a:avLst/>
          </a:prstGeom>
          <a:solidFill>
            <a:srgbClr val="FFD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graphicFrame>
        <p:nvGraphicFramePr>
          <p:cNvPr id="8" name="表 7"/>
          <p:cNvGraphicFramePr>
            <a:graphicFrameLocks noGrp="1"/>
          </p:cNvGraphicFramePr>
          <p:nvPr userDrawn="1">
            <p:extLst>
              <p:ext uri="{D42A27DB-BD31-4B8C-83A1-F6EECF244321}">
                <p14:modId xmlns:p14="http://schemas.microsoft.com/office/powerpoint/2010/main" val="1559622087"/>
              </p:ext>
            </p:extLst>
          </p:nvPr>
        </p:nvGraphicFramePr>
        <p:xfrm>
          <a:off x="1494117" y="1740645"/>
          <a:ext cx="6170706" cy="739589"/>
        </p:xfrm>
        <a:graphic>
          <a:graphicData uri="http://schemas.openxmlformats.org/drawingml/2006/table">
            <a:tbl>
              <a:tblPr/>
              <a:tblGrid>
                <a:gridCol w="6170706">
                  <a:extLst>
                    <a:ext uri="{9D8B030D-6E8A-4147-A177-3AD203B41FA5}">
                      <a16:colId xmlns:a16="http://schemas.microsoft.com/office/drawing/2014/main" val="20000"/>
                    </a:ext>
                  </a:extLst>
                </a:gridCol>
              </a:tblGrid>
              <a:tr h="739589">
                <a:tc>
                  <a:txBody>
                    <a:bodyPr/>
                    <a:lstStyle/>
                    <a:p>
                      <a:endParaRPr kumimoji="1" lang="ja-JP" altLang="en-US">
                        <a:latin typeface="YuGothic Medium"/>
                        <a:ea typeface="YuGothic Medium"/>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正方形/長方形 8"/>
          <p:cNvSpPr/>
          <p:nvPr userDrawn="1"/>
        </p:nvSpPr>
        <p:spPr>
          <a:xfrm>
            <a:off x="7432283" y="4773707"/>
            <a:ext cx="1587705" cy="306294"/>
          </a:xfrm>
          <a:prstGeom prst="rect">
            <a:avLst/>
          </a:prstGeom>
          <a:solidFill>
            <a:srgbClr val="FFD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11" name="正方形/長方形 10"/>
          <p:cNvSpPr/>
          <p:nvPr userDrawn="1"/>
        </p:nvSpPr>
        <p:spPr>
          <a:xfrm>
            <a:off x="0" y="5069831"/>
            <a:ext cx="9144000" cy="86831"/>
          </a:xfrm>
          <a:prstGeom prst="rect">
            <a:avLst/>
          </a:prstGeom>
          <a:solidFill>
            <a:srgbClr val="FFD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Tree>
    <p:extLst>
      <p:ext uri="{BB962C8B-B14F-4D97-AF65-F5344CB8AC3E}">
        <p14:creationId xmlns:p14="http://schemas.microsoft.com/office/powerpoint/2010/main" val="223452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665204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75906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176462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2320103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178875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97200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752878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17014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870704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39525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タイトル スライド">
    <p:bg>
      <p:bgPr>
        <a:solidFill>
          <a:srgbClr val="F2F2F2"/>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正方形/長方形 6"/>
          <p:cNvSpPr/>
          <p:nvPr userDrawn="1"/>
        </p:nvSpPr>
        <p:spPr>
          <a:xfrm>
            <a:off x="1369359" y="1180353"/>
            <a:ext cx="6465047" cy="194235"/>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graphicFrame>
        <p:nvGraphicFramePr>
          <p:cNvPr id="8" name="表 7"/>
          <p:cNvGraphicFramePr>
            <a:graphicFrameLocks noGrp="1"/>
          </p:cNvGraphicFramePr>
          <p:nvPr userDrawn="1">
            <p:extLst>
              <p:ext uri="{D42A27DB-BD31-4B8C-83A1-F6EECF244321}">
                <p14:modId xmlns:p14="http://schemas.microsoft.com/office/powerpoint/2010/main" val="575837399"/>
              </p:ext>
            </p:extLst>
          </p:nvPr>
        </p:nvGraphicFramePr>
        <p:xfrm>
          <a:off x="1494117" y="1740645"/>
          <a:ext cx="6170706" cy="739589"/>
        </p:xfrm>
        <a:graphic>
          <a:graphicData uri="http://schemas.openxmlformats.org/drawingml/2006/table">
            <a:tbl>
              <a:tblPr/>
              <a:tblGrid>
                <a:gridCol w="6170706">
                  <a:extLst>
                    <a:ext uri="{9D8B030D-6E8A-4147-A177-3AD203B41FA5}">
                      <a16:colId xmlns:a16="http://schemas.microsoft.com/office/drawing/2014/main" val="20000"/>
                    </a:ext>
                  </a:extLst>
                </a:gridCol>
              </a:tblGrid>
              <a:tr h="739589">
                <a:tc>
                  <a:txBody>
                    <a:bodyPr/>
                    <a:lstStyle/>
                    <a:p>
                      <a:endParaRPr kumimoji="1" lang="ja-JP" altLang="en-US">
                        <a:latin typeface="YuGothic Medium"/>
                        <a:ea typeface="YuGothic Medium"/>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正方形/長方形 8"/>
          <p:cNvSpPr/>
          <p:nvPr userDrawn="1"/>
        </p:nvSpPr>
        <p:spPr>
          <a:xfrm>
            <a:off x="7391982" y="4773707"/>
            <a:ext cx="1690012" cy="30629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11" name="正方形/長方形 10"/>
          <p:cNvSpPr/>
          <p:nvPr userDrawn="1"/>
        </p:nvSpPr>
        <p:spPr>
          <a:xfrm>
            <a:off x="0" y="5069831"/>
            <a:ext cx="9144000" cy="8683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Tree>
    <p:extLst>
      <p:ext uri="{BB962C8B-B14F-4D97-AF65-F5344CB8AC3E}">
        <p14:creationId xmlns:p14="http://schemas.microsoft.com/office/powerpoint/2010/main" val="3401333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371585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3701478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534804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1238274" y="416767"/>
            <a:ext cx="6728792" cy="581826"/>
          </a:xfrm>
          <a:prstGeom prst="rect">
            <a:avLst/>
          </a:prstGeom>
          <a:ln w="12700" cmpd="sng">
            <a:noFill/>
          </a:ln>
        </p:spPr>
        <p:txBody>
          <a:bodyPr vert="horz" lIns="91440" tIns="45720" rIns="91440" bIns="45720" rtlCol="0" anchor="ctr">
            <a:noAutofit/>
          </a:bodyPr>
          <a:lstStyle>
            <a:lvl1pPr>
              <a:defRPr sz="2700"/>
            </a:lvl1pPr>
          </a:lstStyle>
          <a:p>
            <a:r>
              <a:rPr kumimoji="1" lang="ja-JP" altLang="en-US"/>
              <a:t>マスター タイトルの書式設定</a:t>
            </a:r>
          </a:p>
        </p:txBody>
      </p:sp>
      <p:pic>
        <p:nvPicPr>
          <p:cNvPr id="5" name="図 4">
            <a:extLst>
              <a:ext uri="{FF2B5EF4-FFF2-40B4-BE49-F238E27FC236}">
                <a16:creationId xmlns:a16="http://schemas.microsoft.com/office/drawing/2014/main" id="{798113A7-F269-D14A-9443-ADA5001776F6}"/>
              </a:ext>
            </a:extLst>
          </p:cNvPr>
          <p:cNvPicPr>
            <a:picLocks/>
          </p:cNvPicPr>
          <p:nvPr userDrawn="1"/>
        </p:nvPicPr>
        <p:blipFill>
          <a:blip r:embed="rId2"/>
          <a:stretch>
            <a:fillRect/>
          </a:stretch>
        </p:blipFill>
        <p:spPr>
          <a:xfrm flipV="1">
            <a:off x="2442670" y="1021395"/>
            <a:ext cx="4320000" cy="36000"/>
          </a:xfrm>
          <a:prstGeom prst="rect">
            <a:avLst/>
          </a:prstGeom>
        </p:spPr>
      </p:pic>
      <p:sp>
        <p:nvSpPr>
          <p:cNvPr id="2" name="フッター プレースホルダー 1">
            <a:extLst>
              <a:ext uri="{FF2B5EF4-FFF2-40B4-BE49-F238E27FC236}">
                <a16:creationId xmlns:a16="http://schemas.microsoft.com/office/drawing/2014/main" id="{CF156AD0-04C6-4310-819A-41FC9CA899DC}"/>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CB8614FD-53A3-4F66-A601-24E737890AC3}"/>
              </a:ext>
            </a:extLst>
          </p:cNvPr>
          <p:cNvSpPr>
            <a:spLocks noGrp="1"/>
          </p:cNvSpPr>
          <p:nvPr>
            <p:ph type="sldNum" sz="quarter" idx="11"/>
          </p:nvPr>
        </p:nvSpPr>
        <p:spPr/>
        <p:txBody>
          <a:bodyPr/>
          <a:lstStyle/>
          <a:p>
            <a:fld id="{207252A4-F9B3-4CFC-A841-52EB5C762EDA}" type="slidenum">
              <a:rPr kumimoji="1" lang="ja-JP" altLang="en-US" smtClean="0"/>
              <a:t>‹#›</a:t>
            </a:fld>
            <a:endParaRPr kumimoji="1" lang="ja-JP" altLang="en-US"/>
          </a:p>
        </p:txBody>
      </p:sp>
    </p:spTree>
    <p:extLst>
      <p:ext uri="{BB962C8B-B14F-4D97-AF65-F5344CB8AC3E}">
        <p14:creationId xmlns:p14="http://schemas.microsoft.com/office/powerpoint/2010/main" val="158937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02F9EC4-CCE9-475A-B914-356AFD0AFD1D}"/>
              </a:ext>
            </a:extLst>
          </p:cNvPr>
          <p:cNvSpPr>
            <a:spLocks noGrp="1"/>
          </p:cNvSpPr>
          <p:nvPr>
            <p:ph type="title"/>
          </p:nvPr>
        </p:nvSpPr>
        <p:spPr>
          <a:xfrm>
            <a:off x="457200" y="271894"/>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58716B-3E8A-480E-B04F-E6AF4636787D}"/>
              </a:ext>
            </a:extLst>
          </p:cNvPr>
          <p:cNvSpPr>
            <a:spLocks noGrp="1"/>
          </p:cNvSpPr>
          <p:nvPr>
            <p:ph idx="1"/>
          </p:nvPr>
        </p:nvSpPr>
        <p:spPr>
          <a:xfrm>
            <a:off x="457200" y="1098207"/>
            <a:ext cx="8229600" cy="364060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78619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8" name="テキスト プレースホルダー 2"/>
          <p:cNvSpPr>
            <a:spLocks noGrp="1"/>
          </p:cNvSpPr>
          <p:nvPr>
            <p:ph idx="1"/>
          </p:nvPr>
        </p:nvSpPr>
        <p:spPr>
          <a:xfrm>
            <a:off x="457200" y="1550988"/>
            <a:ext cx="8229600" cy="31929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graphicFrame>
        <p:nvGraphicFramePr>
          <p:cNvPr id="9" name="表 8"/>
          <p:cNvGraphicFramePr>
            <a:graphicFrameLocks noGrp="1"/>
          </p:cNvGraphicFramePr>
          <p:nvPr userDrawn="1">
            <p:extLst>
              <p:ext uri="{D42A27DB-BD31-4B8C-83A1-F6EECF244321}">
                <p14:modId xmlns:p14="http://schemas.microsoft.com/office/powerpoint/2010/main" val="3407324393"/>
              </p:ext>
            </p:extLst>
          </p:nvPr>
        </p:nvGraphicFramePr>
        <p:xfrm>
          <a:off x="1411937" y="716737"/>
          <a:ext cx="6290235" cy="581352"/>
        </p:xfrm>
        <a:graphic>
          <a:graphicData uri="http://schemas.openxmlformats.org/drawingml/2006/table">
            <a:tbl>
              <a:tblPr/>
              <a:tblGrid>
                <a:gridCol w="6290235">
                  <a:extLst>
                    <a:ext uri="{9D8B030D-6E8A-4147-A177-3AD203B41FA5}">
                      <a16:colId xmlns:a16="http://schemas.microsoft.com/office/drawing/2014/main" val="20000"/>
                    </a:ext>
                  </a:extLst>
                </a:gridCol>
              </a:tblGrid>
              <a:tr h="581352">
                <a:tc>
                  <a:txBody>
                    <a:bodyPr/>
                    <a:lstStyle/>
                    <a:p>
                      <a:endParaRPr kumimoji="1" lang="ja-JP" altLang="en-US">
                        <a:latin typeface="YuGothic Medium"/>
                        <a:ea typeface="YuGothic Medium"/>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スライド番号プレースホルダー 4">
            <a:extLst>
              <a:ext uri="{FF2B5EF4-FFF2-40B4-BE49-F238E27FC236}">
                <a16:creationId xmlns:a16="http://schemas.microsoft.com/office/drawing/2014/main" id="{A37EC7EF-3FE2-A71D-7326-365BA23EB799}"/>
              </a:ext>
            </a:extLst>
          </p:cNvPr>
          <p:cNvSpPr>
            <a:spLocks noGrp="1"/>
          </p:cNvSpPr>
          <p:nvPr>
            <p:ph type="sldNum" sz="quarter" idx="4"/>
          </p:nvPr>
        </p:nvSpPr>
        <p:spPr>
          <a:xfrm>
            <a:off x="6400800" y="4758765"/>
            <a:ext cx="2743200" cy="297340"/>
          </a:xfrm>
          <a:prstGeom prst="rect">
            <a:avLst/>
          </a:prstGeom>
        </p:spPr>
        <p:txBody>
          <a:bodyPr anchor="ctr"/>
          <a:lstStyle>
            <a:lvl1pPr algn="r">
              <a:defRPr sz="1400"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20944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タイトル プレースホルダー 1"/>
          <p:cNvSpPr txBox="1">
            <a:spLocks/>
          </p:cNvSpPr>
          <p:nvPr userDrawn="1"/>
        </p:nvSpPr>
        <p:spPr>
          <a:xfrm>
            <a:off x="457200" y="716737"/>
            <a:ext cx="8229600" cy="581826"/>
          </a:xfrm>
          <a:prstGeom prst="rect">
            <a:avLst/>
          </a:prstGeom>
          <a:ln w="12700" cmpd="sng">
            <a:noFill/>
          </a:ln>
        </p:spPr>
        <p:txBody>
          <a:bodyPr vert="horz" lIns="91440" tIns="45720" rIns="91440" bIns="45720" rtlCol="0" anchor="ctr">
            <a:noAutofit/>
          </a:bodyPr>
          <a:lstStyle>
            <a:lvl1pPr algn="ctr" defTabSz="457200" rtl="0" eaLnBrk="1" latinLnBrk="0" hangingPunct="1">
              <a:spcBef>
                <a:spcPct val="0"/>
              </a:spcBef>
              <a:buNone/>
              <a:defRPr kumimoji="1" sz="3300" b="1" kern="1200" spc="300">
                <a:solidFill>
                  <a:schemeClr val="tx1"/>
                </a:solidFill>
                <a:latin typeface="YuGothic Medium"/>
                <a:ea typeface="YuGothic Medium"/>
                <a:cs typeface="+mj-cs"/>
              </a:defRPr>
            </a:lvl1pPr>
          </a:lstStyle>
          <a:p>
            <a:r>
              <a:rPr lang="ja-JP" altLang="en-US" b="0" i="0">
                <a:latin typeface="Yu Gothic Medium" panose="020B0400000000000000" pitchFamily="34" charset="-128"/>
                <a:ea typeface="Yu Gothic Medium" panose="020B0400000000000000" pitchFamily="34" charset="-128"/>
              </a:rPr>
              <a:t>マスター タイトルの書式設定</a:t>
            </a:r>
          </a:p>
        </p:txBody>
      </p:sp>
      <p:sp>
        <p:nvSpPr>
          <p:cNvPr id="2" name="スライド番号プレースホルダー 4">
            <a:extLst>
              <a:ext uri="{FF2B5EF4-FFF2-40B4-BE49-F238E27FC236}">
                <a16:creationId xmlns:a16="http://schemas.microsoft.com/office/drawing/2014/main" id="{02C5EDDB-183E-04BB-7367-DEA52163FE8B}"/>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83298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550989"/>
            <a:ext cx="4038600" cy="3116142"/>
          </a:xfrm>
          <a:prstGeom prst="rect">
            <a:avLst/>
          </a:prstGeom>
        </p:spPr>
        <p:txBody>
          <a:bodyPr/>
          <a:lstStyle>
            <a:lvl1pPr>
              <a:defRPr sz="2800" b="0" i="0">
                <a:latin typeface="Yu Gothic Medium" panose="020B0400000000000000" pitchFamily="34" charset="-128"/>
                <a:ea typeface="Yu Gothic Medium" panose="020B0400000000000000" pitchFamily="34" charset="-128"/>
              </a:defRPr>
            </a:lvl1pPr>
            <a:lvl2pPr>
              <a:defRPr sz="2400" b="0" i="0">
                <a:latin typeface="Yu Gothic Medium" panose="020B0400000000000000" pitchFamily="34" charset="-128"/>
                <a:ea typeface="Yu Gothic Medium" panose="020B0400000000000000" pitchFamily="34" charset="-128"/>
              </a:defRPr>
            </a:lvl2pPr>
            <a:lvl3pPr>
              <a:defRPr sz="2000" b="0" i="0">
                <a:latin typeface="Yu Gothic Medium" panose="020B0400000000000000" pitchFamily="34" charset="-128"/>
                <a:ea typeface="Yu Gothic Medium" panose="020B0400000000000000" pitchFamily="34" charset="-128"/>
              </a:defRPr>
            </a:lvl3pPr>
            <a:lvl4pPr marL="1079500" indent="-269875">
              <a:buFont typeface="Arial"/>
              <a:buChar char="•"/>
              <a:defRPr sz="1800" b="0" i="0">
                <a:latin typeface="Yu Gothic Medium" panose="020B0400000000000000" pitchFamily="34" charset="-128"/>
                <a:ea typeface="Yu Gothic Medium" panose="020B0400000000000000" pitchFamily="34" charset="-128"/>
              </a:defRPr>
            </a:lvl4pPr>
            <a:lvl5pPr marL="1343025" indent="-263525">
              <a:buFont typeface="Arial"/>
              <a:buChar char="•"/>
              <a:defRPr sz="1600" b="0" i="0">
                <a:latin typeface="Yu Gothic Medium" panose="020B0400000000000000" pitchFamily="34" charset="-128"/>
                <a:ea typeface="Yu Gothic Medium" panose="020B0400000000000000" pitchFamily="34" charset="-128"/>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9" name="コンテンツ プレースホルダー 2"/>
          <p:cNvSpPr>
            <a:spLocks noGrp="1"/>
          </p:cNvSpPr>
          <p:nvPr>
            <p:ph sz="half" idx="10"/>
          </p:nvPr>
        </p:nvSpPr>
        <p:spPr>
          <a:xfrm>
            <a:off x="4648782" y="1550989"/>
            <a:ext cx="4038600" cy="3116142"/>
          </a:xfrm>
          <a:prstGeom prst="rect">
            <a:avLst/>
          </a:prstGeom>
        </p:spPr>
        <p:txBody>
          <a:bodyPr/>
          <a:lstStyle>
            <a:lvl1pPr>
              <a:defRPr sz="2800" b="0" i="0">
                <a:latin typeface="Yu Gothic Medium" panose="020B0400000000000000" pitchFamily="34" charset="-128"/>
                <a:ea typeface="Yu Gothic Medium" panose="020B0400000000000000" pitchFamily="34" charset="-128"/>
              </a:defRPr>
            </a:lvl1pPr>
            <a:lvl2pPr>
              <a:defRPr sz="2400" b="0" i="0">
                <a:latin typeface="Yu Gothic Medium" panose="020B0400000000000000" pitchFamily="34" charset="-128"/>
                <a:ea typeface="Yu Gothic Medium" panose="020B0400000000000000" pitchFamily="34" charset="-128"/>
              </a:defRPr>
            </a:lvl2pPr>
            <a:lvl3pPr>
              <a:defRPr sz="2000" b="0" i="0">
                <a:latin typeface="Yu Gothic Medium" panose="020B0400000000000000" pitchFamily="34" charset="-128"/>
                <a:ea typeface="Yu Gothic Medium" panose="020B0400000000000000" pitchFamily="34" charset="-128"/>
              </a:defRPr>
            </a:lvl3pPr>
            <a:lvl4pPr marL="1079500" indent="-269875">
              <a:buFont typeface="Arial"/>
              <a:buChar char="•"/>
              <a:defRPr sz="1800" b="0" i="0">
                <a:latin typeface="Yu Gothic Medium" panose="020B0400000000000000" pitchFamily="34" charset="-128"/>
                <a:ea typeface="Yu Gothic Medium" panose="020B0400000000000000" pitchFamily="34" charset="-128"/>
              </a:defRPr>
            </a:lvl4pPr>
            <a:lvl5pPr marL="1343025" indent="-263525">
              <a:buFont typeface="Arial"/>
              <a:buChar char="•"/>
              <a:defRPr sz="1600" b="0" i="0">
                <a:latin typeface="Yu Gothic Medium" panose="020B0400000000000000" pitchFamily="34" charset="-128"/>
                <a:ea typeface="Yu Gothic Medium" panose="020B0400000000000000" pitchFamily="34" charset="-128"/>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スライド番号プレースホルダー 4">
            <a:extLst>
              <a:ext uri="{FF2B5EF4-FFF2-40B4-BE49-F238E27FC236}">
                <a16:creationId xmlns:a16="http://schemas.microsoft.com/office/drawing/2014/main" id="{A166FD00-49AD-B55E-484E-7CE6CE5DE213}"/>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15882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1" name="正方形/長方形 10"/>
          <p:cNvSpPr/>
          <p:nvPr userDrawn="1"/>
        </p:nvSpPr>
        <p:spPr>
          <a:xfrm>
            <a:off x="1271169" y="1180742"/>
            <a:ext cx="6552679" cy="306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Gothic Medium"/>
              <a:ea typeface="YuGothic Medium"/>
            </a:endParaRPr>
          </a:p>
        </p:txBody>
      </p:sp>
      <p:sp>
        <p:nvSpPr>
          <p:cNvPr id="3" name="テキスト プレースホルダー 2"/>
          <p:cNvSpPr>
            <a:spLocks noGrp="1"/>
          </p:cNvSpPr>
          <p:nvPr>
            <p:ph type="body" idx="1"/>
          </p:nvPr>
        </p:nvSpPr>
        <p:spPr>
          <a:xfrm>
            <a:off x="457200" y="1288692"/>
            <a:ext cx="4040188" cy="50871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1895191"/>
            <a:ext cx="4040188" cy="2670938"/>
          </a:xfrm>
          <a:prstGeom prst="rect">
            <a:avLst/>
          </a:prstGeom>
        </p:spPr>
        <p:txBody>
          <a:bodyPr/>
          <a:lstStyle>
            <a:lvl1pPr marL="268288" indent="-268288">
              <a:buFont typeface="Arial"/>
              <a:buChar char="•"/>
              <a:defRPr sz="2400" b="1"/>
            </a:lvl1pPr>
            <a:lvl2pPr marL="538163" indent="-269875">
              <a:buFont typeface="Arial"/>
              <a:buChar char="•"/>
              <a:defRPr sz="2000" b="1"/>
            </a:lvl2pPr>
            <a:lvl3pPr marL="806450" indent="-268288">
              <a:buFont typeface="Arial"/>
              <a:buChar char="•"/>
              <a:defRPr sz="1800" b="1"/>
            </a:lvl3pPr>
            <a:lvl4pPr marL="1079500" indent="-269875">
              <a:buFont typeface="Arial"/>
              <a:buChar char="•"/>
              <a:defRPr sz="1600" b="1"/>
            </a:lvl4pPr>
            <a:lvl5pPr marL="1343025" indent="-263525">
              <a:buFont typeface="Arial"/>
              <a:buChar char="•"/>
              <a:defRPr sz="1600" b="1"/>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288692"/>
            <a:ext cx="4041775" cy="50871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 name="コンテンツ プレースホルダー 3"/>
          <p:cNvSpPr>
            <a:spLocks noGrp="1"/>
          </p:cNvSpPr>
          <p:nvPr>
            <p:ph sz="half" idx="10"/>
          </p:nvPr>
        </p:nvSpPr>
        <p:spPr>
          <a:xfrm>
            <a:off x="4648783" y="1895191"/>
            <a:ext cx="4040188" cy="2670938"/>
          </a:xfrm>
          <a:prstGeom prst="rect">
            <a:avLst/>
          </a:prstGeom>
        </p:spPr>
        <p:txBody>
          <a:bodyPr/>
          <a:lstStyle>
            <a:lvl1pPr marL="268288" indent="-268288">
              <a:buFont typeface="Arial"/>
              <a:buChar char="•"/>
              <a:defRPr sz="2400" b="1"/>
            </a:lvl1pPr>
            <a:lvl2pPr marL="538163" indent="-269875">
              <a:buFont typeface="Arial"/>
              <a:buChar char="•"/>
              <a:defRPr sz="2000" b="1"/>
            </a:lvl2pPr>
            <a:lvl3pPr marL="806450" indent="-268288">
              <a:buFont typeface="Arial"/>
              <a:buChar char="•"/>
              <a:defRPr sz="1800" b="1"/>
            </a:lvl3pPr>
            <a:lvl4pPr marL="1079500" indent="-269875">
              <a:buFont typeface="Arial"/>
              <a:buChar char="•"/>
              <a:defRPr sz="1600" b="1"/>
            </a:lvl4pPr>
            <a:lvl5pPr marL="1343025" indent="-263525">
              <a:buFont typeface="Arial"/>
              <a:buChar char="•"/>
              <a:defRPr sz="1600" b="1"/>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スライド番号プレースホルダー 4">
            <a:extLst>
              <a:ext uri="{FF2B5EF4-FFF2-40B4-BE49-F238E27FC236}">
                <a16:creationId xmlns:a16="http://schemas.microsoft.com/office/drawing/2014/main" id="{57CCC52C-B2E5-B3EE-796F-06B1AEEC30D2}"/>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343747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2" name="スライド番号プレースホルダー 4">
            <a:extLst>
              <a:ext uri="{FF2B5EF4-FFF2-40B4-BE49-F238E27FC236}">
                <a16:creationId xmlns:a16="http://schemas.microsoft.com/office/drawing/2014/main" id="{48F63C08-A105-0161-28F4-4995C9BBB29C}"/>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347556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67D3620B-1A69-85D2-7447-571E3E619630}"/>
              </a:ext>
            </a:extLst>
          </p:cNvPr>
          <p:cNvSpPr>
            <a:spLocks noGrp="1"/>
          </p:cNvSpPr>
          <p:nvPr>
            <p:ph type="sldNum" sz="quarter" idx="4"/>
          </p:nvPr>
        </p:nvSpPr>
        <p:spPr>
          <a:xfrm>
            <a:off x="6400800" y="4758765"/>
            <a:ext cx="2743200" cy="297340"/>
          </a:xfrm>
          <a:prstGeom prst="rect">
            <a:avLst/>
          </a:prstGeom>
        </p:spPr>
        <p:txBody>
          <a:bodyPr anchor="ctr"/>
          <a:lstStyle>
            <a:lvl1pPr algn="r">
              <a:defRPr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spTree>
    <p:extLst>
      <p:ext uri="{BB962C8B-B14F-4D97-AF65-F5344CB8AC3E}">
        <p14:creationId xmlns:p14="http://schemas.microsoft.com/office/powerpoint/2010/main" val="34420705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36"/>
          <a:stretch>
            <a:fillRect/>
          </a:stretch>
        </p:blipFill>
        <p:spPr>
          <a:xfrm>
            <a:off x="0" y="165"/>
            <a:ext cx="9144000" cy="205814"/>
          </a:xfrm>
          <a:prstGeom prst="rect">
            <a:avLst/>
          </a:prstGeom>
        </p:spPr>
      </p:pic>
      <p:sp>
        <p:nvSpPr>
          <p:cNvPr id="10" name="タイトル プレースホルダー 1"/>
          <p:cNvSpPr>
            <a:spLocks noGrp="1"/>
          </p:cNvSpPr>
          <p:nvPr>
            <p:ph type="title"/>
          </p:nvPr>
        </p:nvSpPr>
        <p:spPr>
          <a:xfrm>
            <a:off x="457200" y="716737"/>
            <a:ext cx="8229600" cy="581826"/>
          </a:xfrm>
          <a:prstGeom prst="rect">
            <a:avLst/>
          </a:prstGeom>
          <a:ln w="12700" cmpd="sng">
            <a:noFill/>
          </a:ln>
        </p:spPr>
        <p:txBody>
          <a:bodyPr vert="horz" lIns="91440" tIns="45720" rIns="91440" bIns="45720" rtlCol="0" anchor="ctr">
            <a:noAutofit/>
          </a:bodyPr>
          <a:lstStyle/>
          <a:p>
            <a:r>
              <a:rPr kumimoji="1" lang="ja-JP" altLang="en-US"/>
              <a:t>マスター タイトルの書式設定</a:t>
            </a:r>
          </a:p>
        </p:txBody>
      </p:sp>
      <p:sp>
        <p:nvSpPr>
          <p:cNvPr id="11" name="テキスト プレースホルダー 2"/>
          <p:cNvSpPr>
            <a:spLocks noGrp="1"/>
          </p:cNvSpPr>
          <p:nvPr>
            <p:ph type="body" idx="1"/>
          </p:nvPr>
        </p:nvSpPr>
        <p:spPr>
          <a:xfrm>
            <a:off x="457200" y="1543050"/>
            <a:ext cx="8229600" cy="320091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graphicFrame>
        <p:nvGraphicFramePr>
          <p:cNvPr id="13" name="表 12"/>
          <p:cNvGraphicFramePr>
            <a:graphicFrameLocks noGrp="1"/>
          </p:cNvGraphicFramePr>
          <p:nvPr userDrawn="1">
            <p:extLst>
              <p:ext uri="{D42A27DB-BD31-4B8C-83A1-F6EECF244321}">
                <p14:modId xmlns:p14="http://schemas.microsoft.com/office/powerpoint/2010/main" val="2584542791"/>
              </p:ext>
            </p:extLst>
          </p:nvPr>
        </p:nvGraphicFramePr>
        <p:xfrm>
          <a:off x="1411937" y="716737"/>
          <a:ext cx="6290235" cy="581352"/>
        </p:xfrm>
        <a:graphic>
          <a:graphicData uri="http://schemas.openxmlformats.org/drawingml/2006/table">
            <a:tbl>
              <a:tblPr/>
              <a:tblGrid>
                <a:gridCol w="6290235">
                  <a:extLst>
                    <a:ext uri="{9D8B030D-6E8A-4147-A177-3AD203B41FA5}">
                      <a16:colId xmlns:a16="http://schemas.microsoft.com/office/drawing/2014/main" val="20000"/>
                    </a:ext>
                  </a:extLst>
                </a:gridCol>
              </a:tblGrid>
              <a:tr h="581352">
                <a:tc>
                  <a:txBody>
                    <a:bodyPr/>
                    <a:lstStyle/>
                    <a:p>
                      <a:endParaRPr kumimoji="1" lang="ja-JP" altLang="en-US">
                        <a:latin typeface="YuGothic Medium"/>
                        <a:ea typeface="YuGothic Medium"/>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5" name="図 14"/>
          <p:cNvPicPr>
            <a:picLocks noChangeAspect="1"/>
          </p:cNvPicPr>
          <p:nvPr userDrawn="1"/>
        </p:nvPicPr>
        <p:blipFill>
          <a:blip r:embed="rId36"/>
          <a:stretch>
            <a:fillRect/>
          </a:stretch>
        </p:blipFill>
        <p:spPr>
          <a:xfrm>
            <a:off x="0" y="5086745"/>
            <a:ext cx="9144000" cy="69918"/>
          </a:xfrm>
          <a:prstGeom prst="rect">
            <a:avLst/>
          </a:prstGeom>
        </p:spPr>
      </p:pic>
      <p:sp>
        <p:nvSpPr>
          <p:cNvPr id="2" name="スライド番号プレースホルダー 4">
            <a:extLst>
              <a:ext uri="{FF2B5EF4-FFF2-40B4-BE49-F238E27FC236}">
                <a16:creationId xmlns:a16="http://schemas.microsoft.com/office/drawing/2014/main" id="{6B614175-30FE-ECC6-5286-5D6BC82C4730}"/>
              </a:ext>
            </a:extLst>
          </p:cNvPr>
          <p:cNvSpPr>
            <a:spLocks noGrp="1"/>
          </p:cNvSpPr>
          <p:nvPr>
            <p:ph type="sldNum" sz="quarter" idx="4"/>
          </p:nvPr>
        </p:nvSpPr>
        <p:spPr>
          <a:xfrm>
            <a:off x="6400800" y="4758765"/>
            <a:ext cx="2743200" cy="297340"/>
          </a:xfrm>
          <a:prstGeom prst="rect">
            <a:avLst/>
          </a:prstGeom>
        </p:spPr>
        <p:txBody>
          <a:bodyPr anchor="ctr"/>
          <a:lstStyle>
            <a:lvl1pPr algn="r">
              <a:defRPr sz="1400" b="0" i="0">
                <a:solidFill>
                  <a:schemeClr val="tx1">
                    <a:lumMod val="50000"/>
                    <a:lumOff val="50000"/>
                  </a:schemeClr>
                </a:solidFill>
                <a:latin typeface="Yu Gothic Medium" panose="020B0400000000000000" pitchFamily="34" charset="-128"/>
                <a:ea typeface="Yu Gothic Medium" panose="020B0400000000000000" pitchFamily="34" charset="-128"/>
              </a:defRPr>
            </a:lvl1pPr>
          </a:lstStyle>
          <a:p>
            <a:fld id="{826ED362-CBD0-1944-A034-AEAF02C224DA}" type="slidenum">
              <a:rPr lang="ja-JP" altLang="en-US" smtClean="0"/>
              <a:pPr/>
              <a:t>‹#›</a:t>
            </a:fld>
            <a:endParaRPr lang="ja-JP" altLang="en-US"/>
          </a:p>
        </p:txBody>
      </p:sp>
      <p:pic>
        <p:nvPicPr>
          <p:cNvPr id="3" name="図 2">
            <a:extLst>
              <a:ext uri="{FF2B5EF4-FFF2-40B4-BE49-F238E27FC236}">
                <a16:creationId xmlns:a16="http://schemas.microsoft.com/office/drawing/2014/main" id="{7708A58E-0923-CD2C-F446-EC85CD6B075E}"/>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7520488" y="4766091"/>
            <a:ext cx="1037894" cy="229557"/>
          </a:xfrm>
          <a:prstGeom prst="rect">
            <a:avLst/>
          </a:prstGeom>
        </p:spPr>
      </p:pic>
      <p:cxnSp>
        <p:nvCxnSpPr>
          <p:cNvPr id="4" name="直線コネクタ 3">
            <a:extLst>
              <a:ext uri="{FF2B5EF4-FFF2-40B4-BE49-F238E27FC236}">
                <a16:creationId xmlns:a16="http://schemas.microsoft.com/office/drawing/2014/main" id="{611B8E86-91F5-FAF9-19A0-20498E1723EF}"/>
              </a:ext>
            </a:extLst>
          </p:cNvPr>
          <p:cNvCxnSpPr>
            <a:cxnSpLocks/>
          </p:cNvCxnSpPr>
          <p:nvPr userDrawn="1"/>
        </p:nvCxnSpPr>
        <p:spPr>
          <a:xfrm>
            <a:off x="8672787" y="4795908"/>
            <a:ext cx="0" cy="229557"/>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154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Lst>
  <p:hf hdr="0" ftr="0" dt="0"/>
  <p:txStyles>
    <p:titleStyle>
      <a:lvl1pPr algn="ctr" defTabSz="457200" rtl="0" eaLnBrk="1" latinLnBrk="0" hangingPunct="1">
        <a:spcBef>
          <a:spcPct val="0"/>
        </a:spcBef>
        <a:buNone/>
        <a:defRPr kumimoji="1" sz="3300" b="0" i="0" kern="1200" spc="300">
          <a:solidFill>
            <a:schemeClr val="tx1"/>
          </a:solidFill>
          <a:latin typeface="Yu Gothic Medium" panose="020B0400000000000000" pitchFamily="34" charset="-128"/>
          <a:ea typeface="Yu Gothic Medium" panose="020B0400000000000000" pitchFamily="34" charset="-128"/>
          <a:cs typeface="+mj-cs"/>
        </a:defRPr>
      </a:lvl1pPr>
    </p:titleStyle>
    <p:bodyStyle>
      <a:lvl1pPr marL="268288" indent="-268288" algn="l" defTabSz="457200" rtl="0" eaLnBrk="1" latinLnBrk="0" hangingPunct="1">
        <a:lnSpc>
          <a:spcPct val="130000"/>
        </a:lnSpc>
        <a:spcBef>
          <a:spcPct val="20000"/>
        </a:spcBef>
        <a:buFont typeface="Arial"/>
        <a:buChar char="•"/>
        <a:defRPr kumimoji="1" sz="2400" b="0" i="0" kern="1200" spc="300">
          <a:solidFill>
            <a:schemeClr val="tx1"/>
          </a:solidFill>
          <a:latin typeface="Yu Gothic Medium" panose="020B0400000000000000" pitchFamily="34" charset="-128"/>
          <a:ea typeface="Yu Gothic Medium" panose="020B0400000000000000" pitchFamily="34" charset="-128"/>
          <a:cs typeface="+mn-cs"/>
        </a:defRPr>
      </a:lvl1pPr>
      <a:lvl2pPr marL="538163" indent="-269875" algn="l" defTabSz="457200" rtl="0" eaLnBrk="1" latinLnBrk="0" hangingPunct="1">
        <a:lnSpc>
          <a:spcPct val="130000"/>
        </a:lnSpc>
        <a:spcBef>
          <a:spcPct val="20000"/>
        </a:spcBef>
        <a:buFont typeface="Arial"/>
        <a:buChar char="•"/>
        <a:defRPr kumimoji="1" sz="2200" b="0" i="0" kern="1200" spc="300">
          <a:solidFill>
            <a:schemeClr val="tx1"/>
          </a:solidFill>
          <a:latin typeface="Yu Gothic Medium" panose="020B0400000000000000" pitchFamily="34" charset="-128"/>
          <a:ea typeface="Yu Gothic Medium" panose="020B0400000000000000" pitchFamily="34" charset="-128"/>
          <a:cs typeface="+mn-cs"/>
        </a:defRPr>
      </a:lvl2pPr>
      <a:lvl3pPr marL="806450" indent="-268288" algn="l" defTabSz="349250" rtl="0" eaLnBrk="1" latinLnBrk="0" hangingPunct="1">
        <a:lnSpc>
          <a:spcPct val="130000"/>
        </a:lnSpc>
        <a:spcBef>
          <a:spcPct val="20000"/>
        </a:spcBef>
        <a:buFont typeface="Arial"/>
        <a:buChar char="•"/>
        <a:defRPr kumimoji="1" sz="1800" b="0" i="0" kern="1200" spc="300">
          <a:solidFill>
            <a:schemeClr val="tx1"/>
          </a:solidFill>
          <a:latin typeface="Yu Gothic Medium" panose="020B0400000000000000" pitchFamily="34" charset="-128"/>
          <a:ea typeface="Yu Gothic Medium" panose="020B0400000000000000" pitchFamily="34" charset="-128"/>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YuGothic Medium"/>
          <a:ea typeface="YuGothic Medium"/>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YuGothic Medium"/>
          <a:ea typeface="YuGothic Medium"/>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3.png"/><Relationship Id="rId3" Type="http://schemas.openxmlformats.org/officeDocument/2006/relationships/slideLayout" Target="../slideLayouts/slideLayout4.xml"/><Relationship Id="rId7" Type="http://schemas.openxmlformats.org/officeDocument/2006/relationships/image" Target="../media/image5.png"/><Relationship Id="rId12" Type="http://schemas.openxmlformats.org/officeDocument/2006/relationships/image" Target="../media/image32.sv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svg"/><Relationship Id="rId4" Type="http://schemas.openxmlformats.org/officeDocument/2006/relationships/notesSlide" Target="../notesSlides/notesSlide10.xml"/><Relationship Id="rId9" Type="http://schemas.openxmlformats.org/officeDocument/2006/relationships/image" Target="../media/image29.png"/><Relationship Id="rId1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notesSlide" Target="../notesSlides/notesSlide6.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4.xml"/><Relationship Id="rId7" Type="http://schemas.openxmlformats.org/officeDocument/2006/relationships/image" Target="../media/image20.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notesSlide" Target="../notesSlides/notesSlide7.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xml"/><Relationship Id="rId7" Type="http://schemas.openxmlformats.org/officeDocument/2006/relationships/image" Target="../media/image23.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notesSlide" Target="../notesSlides/notesSlide9.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DA26C59-6B0E-5BA9-60D9-D02E5A40C1EE}"/>
              </a:ext>
            </a:extLst>
          </p:cNvPr>
          <p:cNvSpPr txBox="1"/>
          <p:nvPr/>
        </p:nvSpPr>
        <p:spPr>
          <a:xfrm>
            <a:off x="572460" y="979465"/>
            <a:ext cx="7515738" cy="338554"/>
          </a:xfrm>
          <a:prstGeom prst="rect">
            <a:avLst/>
          </a:prstGeom>
          <a:noFill/>
        </p:spPr>
        <p:txBody>
          <a:bodyPr wrap="square">
            <a:spAutoFit/>
          </a:bodyPr>
          <a:lstStyle/>
          <a:p>
            <a:r>
              <a:rPr lang="ja-JP" altLang="en-US" sz="1600" b="1" dirty="0">
                <a:latin typeface="游ゴシック" panose="020B0400000000000000" pitchFamily="50" charset="-128"/>
                <a:ea typeface="游ゴシック" panose="020B0400000000000000" pitchFamily="50" charset="-128"/>
              </a:rPr>
              <a:t>～</a:t>
            </a:r>
            <a:r>
              <a:rPr lang="en-US" altLang="ja-JP" sz="1600" b="1" dirty="0">
                <a:latin typeface="游ゴシック" panose="020B0400000000000000" pitchFamily="50" charset="-128"/>
                <a:ea typeface="游ゴシック" panose="020B0400000000000000" pitchFamily="50" charset="-128"/>
              </a:rPr>
              <a:t>RICOH</a:t>
            </a:r>
            <a:r>
              <a:rPr lang="ja-JP" altLang="en-US" sz="1600" b="1" dirty="0">
                <a:latin typeface="游ゴシック" panose="020B0400000000000000" pitchFamily="50" charset="-128"/>
                <a:ea typeface="游ゴシック" panose="020B0400000000000000" pitchFamily="50" charset="-128"/>
              </a:rPr>
              <a:t>オリジナルプラグインで在庫・売上・顧客管理を一元化！～</a:t>
            </a:r>
            <a:r>
              <a:rPr lang="ja-JP" altLang="en-US" sz="1600" dirty="0">
                <a:latin typeface="游ゴシック" panose="020B0400000000000000" pitchFamily="50" charset="-128"/>
                <a:ea typeface="游ゴシック" panose="020B0400000000000000" pitchFamily="50" charset="-128"/>
              </a:rPr>
              <a:t>​</a:t>
            </a:r>
          </a:p>
        </p:txBody>
      </p:sp>
      <p:sp>
        <p:nvSpPr>
          <p:cNvPr id="5" name="テキスト ボックス 4">
            <a:extLst>
              <a:ext uri="{FF2B5EF4-FFF2-40B4-BE49-F238E27FC236}">
                <a16:creationId xmlns:a16="http://schemas.microsoft.com/office/drawing/2014/main" id="{939A31EE-A4A8-A672-BC78-CB10186DDC20}"/>
              </a:ext>
            </a:extLst>
          </p:cNvPr>
          <p:cNvSpPr txBox="1"/>
          <p:nvPr/>
        </p:nvSpPr>
        <p:spPr>
          <a:xfrm>
            <a:off x="1191577" y="1871415"/>
            <a:ext cx="6760845" cy="369332"/>
          </a:xfrm>
          <a:prstGeom prst="rect">
            <a:avLst/>
          </a:prstGeom>
          <a:noFill/>
        </p:spPr>
        <p:txBody>
          <a:bodyPr wrap="square">
            <a:spAutoFit/>
          </a:bodyPr>
          <a:lstStyle/>
          <a:p>
            <a:pPr algn="ctr"/>
            <a:r>
              <a:rPr lang="ja-JP" altLang="ja-JP" b="1" dirty="0"/>
              <a:t>卸売業様向け</a:t>
            </a:r>
            <a:r>
              <a:rPr lang="ja-JP" altLang="en-US" b="1" dirty="0"/>
              <a:t>｜</a:t>
            </a:r>
            <a:r>
              <a:rPr lang="en-US" altLang="ja-JP" b="1" dirty="0"/>
              <a:t>kintone</a:t>
            </a:r>
            <a:r>
              <a:rPr lang="ja-JP" altLang="en-US" b="1" dirty="0"/>
              <a:t>無償アプリご提供セミナー</a:t>
            </a:r>
          </a:p>
        </p:txBody>
      </p:sp>
      <p:pic>
        <p:nvPicPr>
          <p:cNvPr id="1026" name="Picture 2" descr="プランニングヴィレッヂ株式会社">
            <a:extLst>
              <a:ext uri="{FF2B5EF4-FFF2-40B4-BE49-F238E27FC236}">
                <a16:creationId xmlns:a16="http://schemas.microsoft.com/office/drawing/2014/main" id="{C9D256C4-2A01-7A64-BCE0-785C34B5D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301" y="318886"/>
            <a:ext cx="2638105" cy="4278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29873C8-7E61-5339-A5FD-CD4F8A0DABB0}"/>
              </a:ext>
            </a:extLst>
          </p:cNvPr>
          <p:cNvSpPr txBox="1"/>
          <p:nvPr/>
        </p:nvSpPr>
        <p:spPr>
          <a:xfrm>
            <a:off x="1191577" y="2625755"/>
            <a:ext cx="6896621" cy="369332"/>
          </a:xfrm>
          <a:prstGeom prst="rect">
            <a:avLst/>
          </a:prstGeom>
          <a:noFill/>
        </p:spPr>
        <p:txBody>
          <a:bodyPr wrap="square">
            <a:spAutoFit/>
          </a:bodyPr>
          <a:lstStyle/>
          <a:p>
            <a:pPr algn="ctr"/>
            <a:r>
              <a:rPr lang="ja-JP" altLang="ja-JP" b="1" dirty="0">
                <a:latin typeface="游ゴシック" panose="020B0400000000000000" pitchFamily="50" charset="-128"/>
                <a:ea typeface="游ゴシック" panose="020B0400000000000000" pitchFamily="50" charset="-128"/>
              </a:rPr>
              <a:t>【デモンストレーション】</a:t>
            </a:r>
            <a:endParaRPr lang="en-US" altLang="ja-JP" b="1" dirty="0">
              <a:latin typeface="游ゴシック" panose="020B0400000000000000" pitchFamily="50" charset="-128"/>
              <a:ea typeface="游ゴシック" panose="020B0400000000000000" pitchFamily="50" charset="-128"/>
            </a:endParaRPr>
          </a:p>
        </p:txBody>
      </p:sp>
      <p:pic>
        <p:nvPicPr>
          <p:cNvPr id="2052" name="Picture 4">
            <a:extLst>
              <a:ext uri="{FF2B5EF4-FFF2-40B4-BE49-F238E27FC236}">
                <a16:creationId xmlns:a16="http://schemas.microsoft.com/office/drawing/2014/main" id="{21F1A76D-73C8-099C-FCE7-DC7DDAC5E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08E6ED9-D42D-67DA-FCFE-D49E6B6A1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pic>
        <p:nvPicPr>
          <p:cNvPr id="2" name="D01">
            <a:hlinkClick r:id="" action="ppaction://media"/>
            <a:extLst>
              <a:ext uri="{FF2B5EF4-FFF2-40B4-BE49-F238E27FC236}">
                <a16:creationId xmlns:a16="http://schemas.microsoft.com/office/drawing/2014/main" id="{D4F0A8E4-3CAB-3FE6-344D-BCF0CD99D8E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40709" y="329586"/>
            <a:ext cx="406400" cy="406400"/>
          </a:xfrm>
          <a:prstGeom prst="rect">
            <a:avLst/>
          </a:prstGeom>
        </p:spPr>
      </p:pic>
    </p:spTree>
    <p:extLst>
      <p:ext uri="{BB962C8B-B14F-4D97-AF65-F5344CB8AC3E}">
        <p14:creationId xmlns:p14="http://schemas.microsoft.com/office/powerpoint/2010/main" val="282412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279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D19A-9333-E2D1-AD8D-8E8362D7E0B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429FF47-0700-4FF2-A5FB-656E28C1205C}"/>
              </a:ext>
            </a:extLst>
          </p:cNvPr>
          <p:cNvSpPr>
            <a:spLocks noGrp="1"/>
          </p:cNvSpPr>
          <p:nvPr>
            <p:ph type="title"/>
          </p:nvPr>
        </p:nvSpPr>
        <p:spPr/>
        <p:txBody>
          <a:bodyPr/>
          <a:lstStyle/>
          <a:p>
            <a:r>
              <a:rPr lang="ja-JP" altLang="ja-JP" sz="1800" b="1" dirty="0">
                <a:latin typeface="游ゴシック" panose="020B0400000000000000" pitchFamily="50" charset="-128"/>
                <a:ea typeface="游ゴシック" panose="020B0400000000000000" pitchFamily="50" charset="-128"/>
              </a:rPr>
              <a:t>デモのまとめ</a:t>
            </a:r>
            <a:endParaRPr lang="en-US" altLang="ja-JP" sz="1800" b="1"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BB6B7BB3-F653-9C88-4B9B-06393049E907}"/>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10</a:t>
            </a:fld>
            <a:endParaRPr lang="ja-JP" altLang="en-US">
              <a:latin typeface="メイリオ" panose="020B0604030504040204" pitchFamily="50" charset="-128"/>
              <a:ea typeface="メイリオ" panose="020B0604030504040204" pitchFamily="50" charset="-128"/>
            </a:endParaRPr>
          </a:p>
        </p:txBody>
      </p:sp>
      <p:pic>
        <p:nvPicPr>
          <p:cNvPr id="41" name="Picture 2">
            <a:extLst>
              <a:ext uri="{FF2B5EF4-FFF2-40B4-BE49-F238E27FC236}">
                <a16:creationId xmlns:a16="http://schemas.microsoft.com/office/drawing/2014/main" id="{FC3AD0EB-02E2-5C97-D503-8FE7926F00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960873F-7E98-1D00-E128-658E43C2A923}"/>
              </a:ext>
            </a:extLst>
          </p:cNvPr>
          <p:cNvSpPr txBox="1"/>
          <p:nvPr/>
        </p:nvSpPr>
        <p:spPr>
          <a:xfrm>
            <a:off x="2593730" y="1385847"/>
            <a:ext cx="3956539" cy="307777"/>
          </a:xfrm>
          <a:prstGeom prst="rect">
            <a:avLst/>
          </a:prstGeom>
          <a:noFill/>
        </p:spPr>
        <p:txBody>
          <a:bodyPr wrap="square">
            <a:spAutoFit/>
          </a:bodyPr>
          <a:lstStyle/>
          <a:p>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デモで紹介したアプリとプラグインの連携図</a:t>
            </a:r>
            <a:endParaRPr lang="ja-JP" altLang="en-US" sz="1400" b="1" dirty="0">
              <a:latin typeface="游ゴシック" panose="020B0400000000000000" pitchFamily="50" charset="-128"/>
              <a:ea typeface="游ゴシック" panose="020B0400000000000000" pitchFamily="50" charset="-128"/>
            </a:endParaRPr>
          </a:p>
        </p:txBody>
      </p:sp>
      <p:pic>
        <p:nvPicPr>
          <p:cNvPr id="12" name="図 11" descr="ロゴ, 会社名&#10;&#10;AI 生成コンテンツは誤りを含む可能性があります。">
            <a:extLst>
              <a:ext uri="{FF2B5EF4-FFF2-40B4-BE49-F238E27FC236}">
                <a16:creationId xmlns:a16="http://schemas.microsoft.com/office/drawing/2014/main" id="{89826EE5-8CE7-07E4-F6A0-EF7F529AF2DE}"/>
              </a:ext>
            </a:extLst>
          </p:cNvPr>
          <p:cNvPicPr>
            <a:picLocks noChangeAspect="1"/>
          </p:cNvPicPr>
          <p:nvPr/>
        </p:nvPicPr>
        <p:blipFill>
          <a:blip r:embed="rId6"/>
          <a:stretch>
            <a:fillRect/>
          </a:stretch>
        </p:blipFill>
        <p:spPr>
          <a:xfrm>
            <a:off x="654900" y="1728036"/>
            <a:ext cx="1198411" cy="843402"/>
          </a:xfrm>
          <a:prstGeom prst="rect">
            <a:avLst/>
          </a:prstGeom>
        </p:spPr>
      </p:pic>
      <p:grpSp>
        <p:nvGrpSpPr>
          <p:cNvPr id="17" name="グループ化 16">
            <a:extLst>
              <a:ext uri="{FF2B5EF4-FFF2-40B4-BE49-F238E27FC236}">
                <a16:creationId xmlns:a16="http://schemas.microsoft.com/office/drawing/2014/main" id="{ADA6CDBD-797F-7862-6027-2653AD6BEC53}"/>
              </a:ext>
            </a:extLst>
          </p:cNvPr>
          <p:cNvGrpSpPr/>
          <p:nvPr/>
        </p:nvGrpSpPr>
        <p:grpSpPr>
          <a:xfrm>
            <a:off x="2105783" y="2421558"/>
            <a:ext cx="5251074" cy="386369"/>
            <a:chOff x="2225359" y="2569268"/>
            <a:chExt cx="5251074" cy="386369"/>
          </a:xfrm>
        </p:grpSpPr>
        <p:sp>
          <p:nvSpPr>
            <p:cNvPr id="16" name="テキスト ボックス 15">
              <a:extLst>
                <a:ext uri="{FF2B5EF4-FFF2-40B4-BE49-F238E27FC236}">
                  <a16:creationId xmlns:a16="http://schemas.microsoft.com/office/drawing/2014/main" id="{85FE70E1-24D0-8086-16D7-8262F5CE21DD}"/>
                </a:ext>
              </a:extLst>
            </p:cNvPr>
            <p:cNvSpPr txBox="1"/>
            <p:nvPr/>
          </p:nvSpPr>
          <p:spPr>
            <a:xfrm>
              <a:off x="2225359" y="2569268"/>
              <a:ext cx="2028734" cy="30777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ja-JP" altLang="en-US" sz="1400" b="1"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売上管理</a:t>
              </a:r>
              <a:r>
                <a:rPr lang="ja-JP" altLang="ja-JP" sz="1400" b="1"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アプリ</a:t>
              </a:r>
              <a:endParaRPr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947633F6-20FC-2CB5-BD03-60D84754418C}"/>
                </a:ext>
              </a:extLst>
            </p:cNvPr>
            <p:cNvSpPr txBox="1"/>
            <p:nvPr/>
          </p:nvSpPr>
          <p:spPr>
            <a:xfrm>
              <a:off x="4279523" y="2647860"/>
              <a:ext cx="3196910" cy="307777"/>
            </a:xfrm>
            <a:prstGeom prst="rect">
              <a:avLst/>
            </a:prstGeom>
            <a:noFill/>
          </p:spPr>
          <p:txBody>
            <a:bodyPr wrap="square">
              <a:spAutoFit/>
            </a:bodyPr>
            <a:lstStyle/>
            <a:p>
              <a:r>
                <a:rPr lang="en-US"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　請求書作成</a:t>
              </a:r>
              <a:endParaRPr lang="ja-JP" altLang="en-US" sz="1400" b="1" dirty="0">
                <a:latin typeface="游ゴシック" panose="020B0400000000000000" pitchFamily="50" charset="-128"/>
                <a:ea typeface="游ゴシック" panose="020B0400000000000000" pitchFamily="50" charset="-128"/>
              </a:endParaRPr>
            </a:p>
          </p:txBody>
        </p:sp>
      </p:grpSp>
      <p:sp>
        <p:nvSpPr>
          <p:cNvPr id="13" name="テキスト ボックス 12">
            <a:extLst>
              <a:ext uri="{FF2B5EF4-FFF2-40B4-BE49-F238E27FC236}">
                <a16:creationId xmlns:a16="http://schemas.microsoft.com/office/drawing/2014/main" id="{B48BA73C-9FFA-6A21-CCB9-93D42C27C4A6}"/>
              </a:ext>
            </a:extLst>
          </p:cNvPr>
          <p:cNvSpPr txBox="1"/>
          <p:nvPr/>
        </p:nvSpPr>
        <p:spPr>
          <a:xfrm>
            <a:off x="1697236" y="3574440"/>
            <a:ext cx="6203101" cy="307777"/>
          </a:xfrm>
          <a:prstGeom prst="rect">
            <a:avLst/>
          </a:prstGeom>
          <a:noFill/>
        </p:spPr>
        <p:txBody>
          <a:bodyPr wrap="square">
            <a:spAutoFit/>
          </a:bodyPr>
          <a:lstStyle/>
          <a:p>
            <a:r>
              <a:rPr lang="ja-JP" altLang="ja-JP" sz="1400" b="1" dirty="0">
                <a:latin typeface="游ゴシック" panose="020B0400000000000000" pitchFamily="50" charset="-128"/>
                <a:ea typeface="游ゴシック" panose="020B0400000000000000" pitchFamily="50" charset="-128"/>
              </a:rPr>
              <a:t>取引先管理・売上管理・在庫管理が連携し、一連の業務が</a:t>
            </a:r>
            <a:r>
              <a:rPr lang="en-US" altLang="ja-JP" sz="1400" b="1" dirty="0">
                <a:latin typeface="游ゴシック" panose="020B0400000000000000" pitchFamily="50" charset="-128"/>
                <a:ea typeface="游ゴシック" panose="020B0400000000000000" pitchFamily="50" charset="-128"/>
              </a:rPr>
              <a:t>kintone</a:t>
            </a:r>
            <a:r>
              <a:rPr lang="ja-JP" altLang="ja-JP" sz="1400" b="1" dirty="0">
                <a:latin typeface="游ゴシック" panose="020B0400000000000000" pitchFamily="50" charset="-128"/>
                <a:ea typeface="游ゴシック" panose="020B0400000000000000" pitchFamily="50" charset="-128"/>
              </a:rPr>
              <a:t>上で完結</a:t>
            </a:r>
            <a:endParaRPr lang="ja-JP" altLang="en-US" sz="1400"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85210122-F6F1-D67A-0E52-ADE9FAB15B82}"/>
              </a:ext>
            </a:extLst>
          </p:cNvPr>
          <p:cNvSpPr txBox="1"/>
          <p:nvPr/>
        </p:nvSpPr>
        <p:spPr>
          <a:xfrm>
            <a:off x="1254105" y="4127871"/>
            <a:ext cx="6646232"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ja-JP" altLang="ja-JP" sz="1600" b="1" dirty="0">
                <a:solidFill>
                  <a:schemeClr val="tx1"/>
                </a:solidFill>
                <a:latin typeface="游ゴシック" panose="020B0400000000000000" pitchFamily="50" charset="-128"/>
                <a:ea typeface="游ゴシック" panose="020B0400000000000000" pitchFamily="50" charset="-128"/>
              </a:rPr>
              <a:t>デモンストレーションは以上となります。</a:t>
            </a:r>
            <a:endParaRPr lang="en-US" altLang="ja-JP" sz="1600" b="1" dirty="0">
              <a:solidFill>
                <a:schemeClr val="tx1"/>
              </a:solidFill>
              <a:latin typeface="游ゴシック" panose="020B0400000000000000" pitchFamily="50" charset="-128"/>
              <a:ea typeface="游ゴシック" panose="020B0400000000000000" pitchFamily="50" charset="-128"/>
            </a:endParaRPr>
          </a:p>
          <a:p>
            <a:pPr algn="ctr"/>
            <a:r>
              <a:rPr lang="ja-JP" altLang="ja-JP" sz="1600" b="1" dirty="0">
                <a:solidFill>
                  <a:schemeClr val="tx1"/>
                </a:solidFill>
                <a:latin typeface="游ゴシック" panose="020B0400000000000000" pitchFamily="50" charset="-128"/>
                <a:ea typeface="游ゴシック" panose="020B0400000000000000" pitchFamily="50" charset="-128"/>
              </a:rPr>
              <a:t>ご清聴ありがとうございました</a:t>
            </a:r>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pic>
        <p:nvPicPr>
          <p:cNvPr id="3" name="Picture 4">
            <a:extLst>
              <a:ext uri="{FF2B5EF4-FFF2-40B4-BE49-F238E27FC236}">
                <a16:creationId xmlns:a16="http://schemas.microsoft.com/office/drawing/2014/main" id="{C9422FC1-6ADE-893D-3924-E72985BFA1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pic>
        <p:nvPicPr>
          <p:cNvPr id="28" name="D10">
            <a:hlinkClick r:id="" action="ppaction://media"/>
            <a:extLst>
              <a:ext uri="{FF2B5EF4-FFF2-40B4-BE49-F238E27FC236}">
                <a16:creationId xmlns:a16="http://schemas.microsoft.com/office/drawing/2014/main" id="{F3EC1563-D11E-0711-6C0C-8318B7619B7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356857" y="526053"/>
            <a:ext cx="406400" cy="406400"/>
          </a:xfrm>
          <a:prstGeom prst="rect">
            <a:avLst/>
          </a:prstGeom>
        </p:spPr>
      </p:pic>
      <p:grpSp>
        <p:nvGrpSpPr>
          <p:cNvPr id="37" name="グループ化 36">
            <a:extLst>
              <a:ext uri="{FF2B5EF4-FFF2-40B4-BE49-F238E27FC236}">
                <a16:creationId xmlns:a16="http://schemas.microsoft.com/office/drawing/2014/main" id="{1A8E9CE9-DD28-F61C-BDA9-B65D32779792}"/>
              </a:ext>
            </a:extLst>
          </p:cNvPr>
          <p:cNvGrpSpPr/>
          <p:nvPr/>
        </p:nvGrpSpPr>
        <p:grpSpPr>
          <a:xfrm>
            <a:off x="2094514" y="2637196"/>
            <a:ext cx="5220686" cy="914400"/>
            <a:chOff x="2094514" y="2637196"/>
            <a:chExt cx="5220686" cy="914400"/>
          </a:xfrm>
        </p:grpSpPr>
        <p:grpSp>
          <p:nvGrpSpPr>
            <p:cNvPr id="21" name="グループ化 20">
              <a:extLst>
                <a:ext uri="{FF2B5EF4-FFF2-40B4-BE49-F238E27FC236}">
                  <a16:creationId xmlns:a16="http://schemas.microsoft.com/office/drawing/2014/main" id="{2C679407-E2AC-9346-B84C-EC1885B347B1}"/>
                </a:ext>
              </a:extLst>
            </p:cNvPr>
            <p:cNvGrpSpPr/>
            <p:nvPr/>
          </p:nvGrpSpPr>
          <p:grpSpPr>
            <a:xfrm>
              <a:off x="2094514" y="3063459"/>
              <a:ext cx="4891879" cy="350226"/>
              <a:chOff x="2214090" y="3211169"/>
              <a:chExt cx="4891879" cy="350226"/>
            </a:xfrm>
          </p:grpSpPr>
          <p:sp>
            <p:nvSpPr>
              <p:cNvPr id="18" name="テキスト ボックス 17">
                <a:extLst>
                  <a:ext uri="{FF2B5EF4-FFF2-40B4-BE49-F238E27FC236}">
                    <a16:creationId xmlns:a16="http://schemas.microsoft.com/office/drawing/2014/main" id="{7B72525E-7C08-F536-C2FA-64A7725C81EA}"/>
                  </a:ext>
                </a:extLst>
              </p:cNvPr>
              <p:cNvSpPr txBox="1"/>
              <p:nvPr/>
            </p:nvSpPr>
            <p:spPr>
              <a:xfrm>
                <a:off x="2214090" y="3211169"/>
                <a:ext cx="2040003" cy="30777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ja-JP" altLang="en-US" sz="1400" b="1"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在庫管理</a:t>
                </a:r>
                <a:r>
                  <a:rPr lang="ja-JP" altLang="ja-JP" sz="1400" b="1"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アプリ</a:t>
                </a:r>
                <a:endParaRPr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3450A0BE-F2CA-8682-BA3B-8D8A1301D561}"/>
                  </a:ext>
                </a:extLst>
              </p:cNvPr>
              <p:cNvSpPr txBox="1"/>
              <p:nvPr/>
            </p:nvSpPr>
            <p:spPr>
              <a:xfrm>
                <a:off x="4341829" y="3253618"/>
                <a:ext cx="2764140" cy="307777"/>
              </a:xfrm>
              <a:prstGeom prst="rect">
                <a:avLst/>
              </a:prstGeom>
              <a:noFill/>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rPr>
                  <a:t>→　在庫入出庫管理</a:t>
                </a:r>
                <a:endParaRPr lang="ja-JP"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31" name="グラフィックス 30" descr="優良在庫 枠線">
              <a:extLst>
                <a:ext uri="{FF2B5EF4-FFF2-40B4-BE49-F238E27FC236}">
                  <a16:creationId xmlns:a16="http://schemas.microsoft.com/office/drawing/2014/main" id="{1140B162-02F2-BC4C-9C96-8C8ACE15E8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0800" y="2637196"/>
              <a:ext cx="914400" cy="914400"/>
            </a:xfrm>
            <a:prstGeom prst="rect">
              <a:avLst/>
            </a:prstGeom>
          </p:spPr>
        </p:pic>
      </p:grpSp>
      <p:grpSp>
        <p:nvGrpSpPr>
          <p:cNvPr id="38" name="グループ化 37">
            <a:extLst>
              <a:ext uri="{FF2B5EF4-FFF2-40B4-BE49-F238E27FC236}">
                <a16:creationId xmlns:a16="http://schemas.microsoft.com/office/drawing/2014/main" id="{3C772EFE-8E4D-638A-F3EE-B0A12D2E83E5}"/>
              </a:ext>
            </a:extLst>
          </p:cNvPr>
          <p:cNvGrpSpPr/>
          <p:nvPr/>
        </p:nvGrpSpPr>
        <p:grpSpPr>
          <a:xfrm>
            <a:off x="2094514" y="1651912"/>
            <a:ext cx="5961532" cy="916391"/>
            <a:chOff x="2094514" y="1651912"/>
            <a:chExt cx="5961532" cy="916391"/>
          </a:xfrm>
        </p:grpSpPr>
        <p:grpSp>
          <p:nvGrpSpPr>
            <p:cNvPr id="36" name="グループ化 35">
              <a:extLst>
                <a:ext uri="{FF2B5EF4-FFF2-40B4-BE49-F238E27FC236}">
                  <a16:creationId xmlns:a16="http://schemas.microsoft.com/office/drawing/2014/main" id="{9F0F1AED-691D-538D-403B-96339968E6F3}"/>
                </a:ext>
              </a:extLst>
            </p:cNvPr>
            <p:cNvGrpSpPr/>
            <p:nvPr/>
          </p:nvGrpSpPr>
          <p:grpSpPr>
            <a:xfrm>
              <a:off x="2094514" y="1653903"/>
              <a:ext cx="5558310" cy="914400"/>
              <a:chOff x="2094514" y="1653903"/>
              <a:chExt cx="5558310" cy="914400"/>
            </a:xfrm>
          </p:grpSpPr>
          <p:grpSp>
            <p:nvGrpSpPr>
              <p:cNvPr id="15" name="グループ化 14">
                <a:extLst>
                  <a:ext uri="{FF2B5EF4-FFF2-40B4-BE49-F238E27FC236}">
                    <a16:creationId xmlns:a16="http://schemas.microsoft.com/office/drawing/2014/main" id="{F6FC0962-3E95-3F88-57B7-255454D54AC9}"/>
                  </a:ext>
                </a:extLst>
              </p:cNvPr>
              <p:cNvGrpSpPr/>
              <p:nvPr/>
            </p:nvGrpSpPr>
            <p:grpSpPr>
              <a:xfrm>
                <a:off x="2094514" y="1841960"/>
                <a:ext cx="5558310" cy="330095"/>
                <a:chOff x="2214090" y="1989670"/>
                <a:chExt cx="5558310" cy="330095"/>
              </a:xfrm>
            </p:grpSpPr>
            <p:sp>
              <p:nvSpPr>
                <p:cNvPr id="22" name="テキスト ボックス 21">
                  <a:extLst>
                    <a:ext uri="{FF2B5EF4-FFF2-40B4-BE49-F238E27FC236}">
                      <a16:creationId xmlns:a16="http://schemas.microsoft.com/office/drawing/2014/main" id="{AC7B5A6B-9A7D-D096-C802-E5B7C7F35512}"/>
                    </a:ext>
                  </a:extLst>
                </p:cNvPr>
                <p:cNvSpPr txBox="1"/>
                <p:nvPr/>
              </p:nvSpPr>
              <p:spPr>
                <a:xfrm>
                  <a:off x="2214090" y="1989670"/>
                  <a:ext cx="2028733" cy="30777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取引先</a:t>
                  </a:r>
                  <a:r>
                    <a:rPr lang="ja-JP" alt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管理アプリ</a:t>
                  </a:r>
                  <a:r>
                    <a:rPr lang="en-US" alt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9EB9F8F2-019C-3DCB-EA9C-2BFF3CD193A3}"/>
                    </a:ext>
                  </a:extLst>
                </p:cNvPr>
                <p:cNvSpPr txBox="1"/>
                <p:nvPr/>
              </p:nvSpPr>
              <p:spPr>
                <a:xfrm>
                  <a:off x="4318969" y="2011988"/>
                  <a:ext cx="3453431" cy="307777"/>
                </a:xfrm>
                <a:prstGeom prst="rect">
                  <a:avLst/>
                </a:prstGeom>
                <a:noFill/>
              </p:spPr>
              <p:txBody>
                <a:bodyPr wrap="square">
                  <a:spAutoFit/>
                </a:bodyPr>
                <a:lstStyle/>
                <a:p>
                  <a:pPr>
                    <a:buNone/>
                  </a:pPr>
                  <a:r>
                    <a:rPr lang="ja-JP" altLang="en-US" sz="14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b="1" dirty="0">
                      <a:latin typeface="游ゴシック" panose="020B0400000000000000" pitchFamily="50" charset="-128"/>
                      <a:ea typeface="游ゴシック" panose="020B0400000000000000" pitchFamily="50" charset="-128"/>
                    </a:rPr>
                    <a:t>　得意先・仕入先</a:t>
                  </a:r>
                  <a:endParaRPr lang="ja-JP"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33" name="グラフィックス 32" descr="オフィス ワーカー (女性) 枠線">
                <a:extLst>
                  <a:ext uri="{FF2B5EF4-FFF2-40B4-BE49-F238E27FC236}">
                    <a16:creationId xmlns:a16="http://schemas.microsoft.com/office/drawing/2014/main" id="{E146CBB0-1F3D-01CB-19B4-FADDF827A2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00800" y="1653903"/>
                <a:ext cx="914400" cy="914400"/>
              </a:xfrm>
              <a:prstGeom prst="rect">
                <a:avLst/>
              </a:prstGeom>
            </p:spPr>
          </p:pic>
        </p:grpSp>
        <p:pic>
          <p:nvPicPr>
            <p:cNvPr id="35" name="グラフィックス 34" descr="オフィス ワーカー (男性) 枠線">
              <a:extLst>
                <a:ext uri="{FF2B5EF4-FFF2-40B4-BE49-F238E27FC236}">
                  <a16:creationId xmlns:a16="http://schemas.microsoft.com/office/drawing/2014/main" id="{B8E12170-EC2F-9457-E9A9-28159D0E17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41646" y="1651912"/>
              <a:ext cx="914400" cy="914400"/>
            </a:xfrm>
            <a:prstGeom prst="rect">
              <a:avLst/>
            </a:prstGeom>
          </p:spPr>
        </p:pic>
      </p:grpSp>
    </p:spTree>
    <p:extLst>
      <p:ext uri="{BB962C8B-B14F-4D97-AF65-F5344CB8AC3E}">
        <p14:creationId xmlns:p14="http://schemas.microsoft.com/office/powerpoint/2010/main" val="9418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31610" fill="hold"/>
                                        <p:tgtEl>
                                          <p:spTgt spid="28"/>
                                        </p:tgtEl>
                                      </p:cBhvr>
                                    </p:cmd>
                                  </p:childTnLst>
                                </p:cTn>
                              </p:par>
                              <p:par>
                                <p:cTn id="7" presetID="10" presetClass="entr" presetSubtype="0" fill="hold" grpId="0" nodeType="withEffect">
                                  <p:stCondLst>
                                    <p:cond delay="27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32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50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58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600"/>
                                        <p:tgtEl>
                                          <p:spTgt spid="17"/>
                                        </p:tgtEl>
                                      </p:cBhvr>
                                    </p:animEffect>
                                  </p:childTnLst>
                                </p:cTn>
                              </p:par>
                              <p:par>
                                <p:cTn id="19" presetID="10" presetClass="entr" presetSubtype="0" fill="hold" nodeType="withEffect">
                                  <p:stCondLst>
                                    <p:cond delay="68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84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600"/>
                                        <p:tgtEl>
                                          <p:spTgt spid="13"/>
                                        </p:tgtEl>
                                      </p:cBhvr>
                                    </p:animEffect>
                                  </p:childTnLst>
                                </p:cTn>
                              </p:par>
                              <p:par>
                                <p:cTn id="25" presetID="10" presetClass="entr" presetSubtype="0" fill="hold" grpId="0" nodeType="withEffect">
                                  <p:stCondLst>
                                    <p:cond delay="318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8"/>
                </p:tgtEl>
              </p:cMediaNode>
            </p:audio>
          </p:childTnLst>
        </p:cTn>
      </p:par>
    </p:tnLst>
    <p:bldLst>
      <p:bldP spid="9" grpId="0"/>
      <p:bldP spid="13"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B8E3D-8E09-D312-9D05-9564BCCC64D7}"/>
              </a:ext>
            </a:extLst>
          </p:cNvPr>
          <p:cNvSpPr>
            <a:spLocks noGrp="1"/>
          </p:cNvSpPr>
          <p:nvPr>
            <p:ph type="title"/>
          </p:nvPr>
        </p:nvSpPr>
        <p:spPr>
          <a:xfrm>
            <a:off x="1413802" y="716737"/>
            <a:ext cx="6281225" cy="581826"/>
          </a:xfrm>
        </p:spPr>
        <p:txBody>
          <a:bodyPr/>
          <a:lstStyle/>
          <a:p>
            <a:r>
              <a:rPr lang="en-US" altLang="ja-JP" sz="1800" b="1" dirty="0">
                <a:latin typeface="游ゴシック" panose="020B0400000000000000" pitchFamily="50" charset="-128"/>
                <a:ea typeface="游ゴシック" panose="020B0400000000000000" pitchFamily="50" charset="-128"/>
              </a:rPr>
              <a:t>kintone</a:t>
            </a:r>
            <a:r>
              <a:rPr lang="ja-JP" altLang="ja-JP" sz="1800" b="1" dirty="0">
                <a:latin typeface="游ゴシック" panose="020B0400000000000000" pitchFamily="50" charset="-128"/>
                <a:ea typeface="游ゴシック" panose="020B0400000000000000" pitchFamily="50" charset="-128"/>
              </a:rPr>
              <a:t>ポータル画面</a:t>
            </a:r>
            <a:endParaRPr kumimoji="1" lang="ja-JP" altLang="en-US" sz="1800" b="1"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6AAFE9C-3136-B37C-E0FB-EE7202D1485F}"/>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2</a:t>
            </a:fld>
            <a:endParaRPr lang="ja-JP" altLang="en-US">
              <a:latin typeface="メイリオ" panose="020B0604030504040204" pitchFamily="50" charset="-128"/>
              <a:ea typeface="メイリオ" panose="020B0604030504040204" pitchFamily="50" charset="-128"/>
            </a:endParaRPr>
          </a:p>
        </p:txBody>
      </p:sp>
      <p:pic>
        <p:nvPicPr>
          <p:cNvPr id="3" name="Picture 2">
            <a:extLst>
              <a:ext uri="{FF2B5EF4-FFF2-40B4-BE49-F238E27FC236}">
                <a16:creationId xmlns:a16="http://schemas.microsoft.com/office/drawing/2014/main" id="{B7E85B04-79FD-6B02-D295-E2D62FF9C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C11EF6-8207-41DA-EA1D-F59B10592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E4CD4584-CD54-B51C-72D6-080574992B38}"/>
              </a:ext>
            </a:extLst>
          </p:cNvPr>
          <p:cNvGrpSpPr/>
          <p:nvPr/>
        </p:nvGrpSpPr>
        <p:grpSpPr>
          <a:xfrm>
            <a:off x="379828" y="1643127"/>
            <a:ext cx="4366519" cy="2483777"/>
            <a:chOff x="379828" y="1643127"/>
            <a:chExt cx="4366519" cy="2483777"/>
          </a:xfrm>
        </p:grpSpPr>
        <p:pic>
          <p:nvPicPr>
            <p:cNvPr id="14" name="図 13">
              <a:extLst>
                <a:ext uri="{FF2B5EF4-FFF2-40B4-BE49-F238E27FC236}">
                  <a16:creationId xmlns:a16="http://schemas.microsoft.com/office/drawing/2014/main" id="{490EAFE5-EA20-A1D3-A93A-19F76BCA629F}"/>
                </a:ext>
              </a:extLst>
            </p:cNvPr>
            <p:cNvPicPr>
              <a:picLocks noChangeAspect="1"/>
            </p:cNvPicPr>
            <p:nvPr/>
          </p:nvPicPr>
          <p:blipFill>
            <a:blip r:embed="rId7"/>
            <a:stretch>
              <a:fillRect/>
            </a:stretch>
          </p:blipFill>
          <p:spPr>
            <a:xfrm>
              <a:off x="520254" y="1925094"/>
              <a:ext cx="4226093" cy="2201810"/>
            </a:xfrm>
            <a:prstGeom prst="rect">
              <a:avLst/>
            </a:prstGeom>
          </p:spPr>
        </p:pic>
        <p:sp>
          <p:nvSpPr>
            <p:cNvPr id="16" name="テキスト ボックス 15">
              <a:extLst>
                <a:ext uri="{FF2B5EF4-FFF2-40B4-BE49-F238E27FC236}">
                  <a16:creationId xmlns:a16="http://schemas.microsoft.com/office/drawing/2014/main" id="{6F6247D1-0CA5-72A8-CBCD-7845D90D47CF}"/>
                </a:ext>
              </a:extLst>
            </p:cNvPr>
            <p:cNvSpPr txBox="1"/>
            <p:nvPr/>
          </p:nvSpPr>
          <p:spPr>
            <a:xfrm>
              <a:off x="379828" y="1643127"/>
              <a:ext cx="3625948" cy="276999"/>
            </a:xfrm>
            <a:prstGeom prst="rect">
              <a:avLst/>
            </a:prstGeom>
            <a:noFill/>
          </p:spPr>
          <p:txBody>
            <a:bodyPr wrap="square">
              <a:spAutoFit/>
            </a:bodyPr>
            <a:lstStyle/>
            <a:p>
              <a:r>
                <a:rPr kumimoji="1" lang="ja-JP" altLang="ja-JP" sz="1200" b="1" kern="1200" dirty="0">
                  <a:solidFill>
                    <a:schemeClr val="tx1"/>
                  </a:solidFill>
                  <a:effectLst/>
                  <a:latin typeface="游ゴシック" panose="020B0400000000000000" pitchFamily="50" charset="-128"/>
                  <a:ea typeface="游ゴシック" panose="020B0400000000000000" pitchFamily="50" charset="-128"/>
                </a:rPr>
                <a:t>こちらが</a:t>
              </a:r>
              <a:r>
                <a:rPr kumimoji="1" lang="en-US" altLang="ja-JP" sz="1200" b="1" kern="1200" dirty="0">
                  <a:solidFill>
                    <a:schemeClr val="tx1"/>
                  </a:solidFill>
                  <a:effectLst/>
                  <a:latin typeface="游ゴシック" panose="020B0400000000000000" pitchFamily="50" charset="-128"/>
                  <a:ea typeface="游ゴシック" panose="020B0400000000000000" pitchFamily="50" charset="-128"/>
                </a:rPr>
                <a:t>kintone</a:t>
              </a:r>
              <a:r>
                <a:rPr kumimoji="1" lang="ja-JP" altLang="ja-JP" sz="1200" b="1" kern="1200" dirty="0">
                  <a:solidFill>
                    <a:schemeClr val="tx1"/>
                  </a:solidFill>
                  <a:effectLst/>
                  <a:latin typeface="游ゴシック" panose="020B0400000000000000" pitchFamily="50" charset="-128"/>
                  <a:ea typeface="游ゴシック" panose="020B0400000000000000" pitchFamily="50" charset="-128"/>
                </a:rPr>
                <a:t>にログインした最初の画面です</a:t>
              </a:r>
              <a:endParaRPr lang="ja-JP" altLang="en-US" sz="1200" b="1" dirty="0">
                <a:latin typeface="游ゴシック" panose="020B0400000000000000" pitchFamily="50" charset="-128"/>
                <a:ea typeface="游ゴシック" panose="020B0400000000000000" pitchFamily="50" charset="-128"/>
              </a:endParaRPr>
            </a:p>
          </p:txBody>
        </p:sp>
      </p:grpSp>
      <p:grpSp>
        <p:nvGrpSpPr>
          <p:cNvPr id="24" name="グループ化 23">
            <a:extLst>
              <a:ext uri="{FF2B5EF4-FFF2-40B4-BE49-F238E27FC236}">
                <a16:creationId xmlns:a16="http://schemas.microsoft.com/office/drawing/2014/main" id="{C487A128-4CC5-B454-EFE8-B078BCC493D2}"/>
              </a:ext>
            </a:extLst>
          </p:cNvPr>
          <p:cNvGrpSpPr/>
          <p:nvPr/>
        </p:nvGrpSpPr>
        <p:grpSpPr>
          <a:xfrm>
            <a:off x="4831503" y="2285886"/>
            <a:ext cx="2716110" cy="1751542"/>
            <a:chOff x="4831503" y="2285886"/>
            <a:chExt cx="2716110" cy="1751542"/>
          </a:xfrm>
        </p:grpSpPr>
        <p:pic>
          <p:nvPicPr>
            <p:cNvPr id="7" name="図 6">
              <a:extLst>
                <a:ext uri="{FF2B5EF4-FFF2-40B4-BE49-F238E27FC236}">
                  <a16:creationId xmlns:a16="http://schemas.microsoft.com/office/drawing/2014/main" id="{A1F7C676-2963-EF0D-C3FC-4627CBF78149}"/>
                </a:ext>
              </a:extLst>
            </p:cNvPr>
            <p:cNvPicPr>
              <a:picLocks noChangeAspect="1"/>
            </p:cNvPicPr>
            <p:nvPr/>
          </p:nvPicPr>
          <p:blipFill>
            <a:blip r:embed="rId8"/>
            <a:stretch>
              <a:fillRect/>
            </a:stretch>
          </p:blipFill>
          <p:spPr>
            <a:xfrm>
              <a:off x="5388177" y="2285886"/>
              <a:ext cx="2159436" cy="1751542"/>
            </a:xfrm>
            <a:prstGeom prst="rect">
              <a:avLst/>
            </a:prstGeom>
          </p:spPr>
        </p:pic>
        <p:sp>
          <p:nvSpPr>
            <p:cNvPr id="17" name="矢印: 右 16">
              <a:extLst>
                <a:ext uri="{FF2B5EF4-FFF2-40B4-BE49-F238E27FC236}">
                  <a16:creationId xmlns:a16="http://schemas.microsoft.com/office/drawing/2014/main" id="{76B846E5-8E4F-3C2B-B646-443050ADD64B}"/>
                </a:ext>
              </a:extLst>
            </p:cNvPr>
            <p:cNvSpPr/>
            <p:nvPr/>
          </p:nvSpPr>
          <p:spPr>
            <a:xfrm>
              <a:off x="4831503" y="2841673"/>
              <a:ext cx="471518" cy="7666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2226D717-127F-5078-DBCD-447C2F866336}"/>
              </a:ext>
            </a:extLst>
          </p:cNvPr>
          <p:cNvGrpSpPr/>
          <p:nvPr/>
        </p:nvGrpSpPr>
        <p:grpSpPr>
          <a:xfrm>
            <a:off x="5303021" y="3706438"/>
            <a:ext cx="3320725" cy="461665"/>
            <a:chOff x="5303021" y="3706438"/>
            <a:chExt cx="3320725" cy="461665"/>
          </a:xfrm>
        </p:grpSpPr>
        <p:sp>
          <p:nvSpPr>
            <p:cNvPr id="19" name="テキスト ボックス 18">
              <a:extLst>
                <a:ext uri="{FF2B5EF4-FFF2-40B4-BE49-F238E27FC236}">
                  <a16:creationId xmlns:a16="http://schemas.microsoft.com/office/drawing/2014/main" id="{61EFE7CD-E64A-1BC5-9311-F53029E89D9B}"/>
                </a:ext>
              </a:extLst>
            </p:cNvPr>
            <p:cNvSpPr txBox="1"/>
            <p:nvPr/>
          </p:nvSpPr>
          <p:spPr>
            <a:xfrm>
              <a:off x="6884376" y="3706438"/>
              <a:ext cx="1739370" cy="461665"/>
            </a:xfrm>
            <a:prstGeom prst="rect">
              <a:avLst/>
            </a:prstGeom>
            <a:noFill/>
          </p:spPr>
          <p:txBody>
            <a:bodyPr wrap="square">
              <a:spAutoFit/>
            </a:bodyPr>
            <a:lstStyle/>
            <a:p>
              <a:r>
                <a:rPr lang="ja-JP" altLang="en-US"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売上管理アプリ</a:t>
              </a:r>
              <a:endParaRPr lang="en-US"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200" b="1"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　　をクリックします</a:t>
              </a:r>
              <a:endParaRPr lang="ja-JP" altLang="en-US" sz="1200" b="1" dirty="0">
                <a:solidFill>
                  <a:srgbClr val="FF0000"/>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2AD10BBE-2D25-0A6D-AC48-1A225B974168}"/>
                </a:ext>
              </a:extLst>
            </p:cNvPr>
            <p:cNvSpPr/>
            <p:nvPr/>
          </p:nvSpPr>
          <p:spPr>
            <a:xfrm>
              <a:off x="5303021" y="3706438"/>
              <a:ext cx="1581355" cy="3309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pic>
        <p:nvPicPr>
          <p:cNvPr id="25" name="D02">
            <a:hlinkClick r:id="" action="ppaction://media"/>
            <a:extLst>
              <a:ext uri="{FF2B5EF4-FFF2-40B4-BE49-F238E27FC236}">
                <a16:creationId xmlns:a16="http://schemas.microsoft.com/office/drawing/2014/main" id="{CB02A5C1-2BC4-92D1-F43E-756F52A050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593333" y="513537"/>
            <a:ext cx="406400" cy="406400"/>
          </a:xfrm>
          <a:prstGeom prst="rect">
            <a:avLst/>
          </a:prstGeom>
        </p:spPr>
      </p:pic>
    </p:spTree>
    <p:extLst>
      <p:ext uri="{BB962C8B-B14F-4D97-AF65-F5344CB8AC3E}">
        <p14:creationId xmlns:p14="http://schemas.microsoft.com/office/powerpoint/2010/main" val="28242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19010" fill="hold"/>
                                        <p:tgtEl>
                                          <p:spTgt spid="25"/>
                                        </p:tgtEl>
                                      </p:cBhvr>
                                    </p:cmd>
                                  </p:childTnLst>
                                </p:cTn>
                              </p:par>
                              <p:par>
                                <p:cTn id="7" presetID="10" presetClass="entr" presetSubtype="0" fill="hold" nodeType="withEffect">
                                  <p:stCondLst>
                                    <p:cond delay="340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0" presetClass="entr" presetSubtype="0" fill="hold" nodeType="withEffect">
                                  <p:stCondLst>
                                    <p:cond delay="110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16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3E7C3647-3C6E-EE2E-68EB-EF65EF868EE9}"/>
              </a:ext>
            </a:extLst>
          </p:cNvPr>
          <p:cNvGrpSpPr/>
          <p:nvPr/>
        </p:nvGrpSpPr>
        <p:grpSpPr>
          <a:xfrm>
            <a:off x="529174" y="1481556"/>
            <a:ext cx="4450256" cy="2745786"/>
            <a:chOff x="529174" y="1481556"/>
            <a:chExt cx="4450256" cy="2745786"/>
          </a:xfrm>
        </p:grpSpPr>
        <p:pic>
          <p:nvPicPr>
            <p:cNvPr id="14" name="図 13">
              <a:extLst>
                <a:ext uri="{FF2B5EF4-FFF2-40B4-BE49-F238E27FC236}">
                  <a16:creationId xmlns:a16="http://schemas.microsoft.com/office/drawing/2014/main" id="{92E9508F-A83B-EC1E-D50F-84CB5AB64626}"/>
                </a:ext>
              </a:extLst>
            </p:cNvPr>
            <p:cNvPicPr>
              <a:picLocks noChangeAspect="1"/>
            </p:cNvPicPr>
            <p:nvPr/>
          </p:nvPicPr>
          <p:blipFill>
            <a:blip r:embed="rId5"/>
            <a:stretch>
              <a:fillRect/>
            </a:stretch>
          </p:blipFill>
          <p:spPr>
            <a:xfrm>
              <a:off x="597877" y="1807678"/>
              <a:ext cx="4381553" cy="2419664"/>
            </a:xfrm>
            <a:prstGeom prst="rect">
              <a:avLst/>
            </a:prstGeom>
          </p:spPr>
        </p:pic>
        <p:sp>
          <p:nvSpPr>
            <p:cNvPr id="60" name="テキスト ボックス 59">
              <a:extLst>
                <a:ext uri="{FF2B5EF4-FFF2-40B4-BE49-F238E27FC236}">
                  <a16:creationId xmlns:a16="http://schemas.microsoft.com/office/drawing/2014/main" id="{367C4980-DCDD-540B-59C5-6FC5486CEA25}"/>
                </a:ext>
              </a:extLst>
            </p:cNvPr>
            <p:cNvSpPr txBox="1"/>
            <p:nvPr/>
          </p:nvSpPr>
          <p:spPr>
            <a:xfrm>
              <a:off x="529174" y="1481556"/>
              <a:ext cx="316246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b="1" dirty="0">
                  <a:solidFill>
                    <a:schemeClr val="tx1"/>
                  </a:solidFill>
                  <a:latin typeface="游ゴシック" panose="020B0400000000000000" pitchFamily="50" charset="-128"/>
                  <a:ea typeface="游ゴシック" panose="020B0400000000000000" pitchFamily="50" charset="-128"/>
                </a:rPr>
                <a:t>売上登録画面</a:t>
              </a:r>
            </a:p>
          </p:txBody>
        </p:sp>
      </p:grpSp>
      <p:sp>
        <p:nvSpPr>
          <p:cNvPr id="2" name="スライド番号プレースホルダー 1">
            <a:extLst>
              <a:ext uri="{FF2B5EF4-FFF2-40B4-BE49-F238E27FC236}">
                <a16:creationId xmlns:a16="http://schemas.microsoft.com/office/drawing/2014/main" id="{50A9FAF8-60CD-E663-54C2-8F13AB4F9AED}"/>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3</a:t>
            </a:fld>
            <a:endParaRPr lang="ja-JP" altLang="en-US">
              <a:latin typeface="メイリオ" panose="020B0604030504040204" pitchFamily="50" charset="-128"/>
              <a:ea typeface="メイリオ" panose="020B0604030504040204" pitchFamily="50" charset="-128"/>
            </a:endParaRPr>
          </a:p>
        </p:txBody>
      </p:sp>
      <p:pic>
        <p:nvPicPr>
          <p:cNvPr id="11" name="Picture 2">
            <a:extLst>
              <a:ext uri="{FF2B5EF4-FFF2-40B4-BE49-F238E27FC236}">
                <a16:creationId xmlns:a16="http://schemas.microsoft.com/office/drawing/2014/main" id="{413A4F1B-F66D-5F95-0A27-E68B480DF3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sp>
        <p:nvSpPr>
          <p:cNvPr id="25" name="タイトル 1">
            <a:extLst>
              <a:ext uri="{FF2B5EF4-FFF2-40B4-BE49-F238E27FC236}">
                <a16:creationId xmlns:a16="http://schemas.microsoft.com/office/drawing/2014/main" id="{1A6581B5-C8A0-C4B8-6ECF-EEEC90D8E2C7}"/>
              </a:ext>
            </a:extLst>
          </p:cNvPr>
          <p:cNvSpPr>
            <a:spLocks noGrp="1"/>
          </p:cNvSpPr>
          <p:nvPr>
            <p:ph type="title"/>
          </p:nvPr>
        </p:nvSpPr>
        <p:spPr>
          <a:xfrm>
            <a:off x="1420837" y="715963"/>
            <a:ext cx="6281226" cy="582612"/>
          </a:xfrm>
        </p:spPr>
        <p:txBody>
          <a:bodyPr/>
          <a:lstStyle/>
          <a:p>
            <a:r>
              <a:rPr lang="ja-JP" altLang="ja-JP" sz="1800" b="1" dirty="0">
                <a:latin typeface="游ゴシック" panose="020B0400000000000000" pitchFamily="50" charset="-128"/>
                <a:ea typeface="游ゴシック" panose="020B0400000000000000" pitchFamily="50" charset="-128"/>
              </a:rPr>
              <a:t>新規売上の登録と自動採番</a:t>
            </a:r>
            <a:endParaRPr kumimoji="1" lang="ja-JP" altLang="en-US" sz="1800" b="1" dirty="0">
              <a:latin typeface="游ゴシック" panose="020B0400000000000000" pitchFamily="50" charset="-128"/>
              <a:ea typeface="游ゴシック" panose="020B0400000000000000" pitchFamily="50" charset="-128"/>
            </a:endParaRPr>
          </a:p>
        </p:txBody>
      </p:sp>
      <p:pic>
        <p:nvPicPr>
          <p:cNvPr id="3" name="Picture 4">
            <a:extLst>
              <a:ext uri="{FF2B5EF4-FFF2-40B4-BE49-F238E27FC236}">
                <a16:creationId xmlns:a16="http://schemas.microsoft.com/office/drawing/2014/main" id="{72C1B6C1-DD22-16DB-699C-C348DA2757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a:extLst>
              <a:ext uri="{FF2B5EF4-FFF2-40B4-BE49-F238E27FC236}">
                <a16:creationId xmlns:a16="http://schemas.microsoft.com/office/drawing/2014/main" id="{FB83F509-3991-4E3C-3F65-EFCC04C55773}"/>
              </a:ext>
            </a:extLst>
          </p:cNvPr>
          <p:cNvGrpSpPr/>
          <p:nvPr/>
        </p:nvGrpSpPr>
        <p:grpSpPr>
          <a:xfrm>
            <a:off x="2074984" y="2399825"/>
            <a:ext cx="2293034" cy="461665"/>
            <a:chOff x="2074984" y="2399825"/>
            <a:chExt cx="2293034" cy="461665"/>
          </a:xfrm>
        </p:grpSpPr>
        <p:sp>
          <p:nvSpPr>
            <p:cNvPr id="18" name="テキスト ボックス 17">
              <a:extLst>
                <a:ext uri="{FF2B5EF4-FFF2-40B4-BE49-F238E27FC236}">
                  <a16:creationId xmlns:a16="http://schemas.microsoft.com/office/drawing/2014/main" id="{C74E95C0-4DA3-010B-7802-A16FE4A4B7A9}"/>
                </a:ext>
              </a:extLst>
            </p:cNvPr>
            <p:cNvSpPr txBox="1"/>
            <p:nvPr/>
          </p:nvSpPr>
          <p:spPr>
            <a:xfrm>
              <a:off x="2074984" y="2399825"/>
              <a:ext cx="2106637" cy="461665"/>
            </a:xfrm>
            <a:prstGeom prst="rect">
              <a:avLst/>
            </a:prstGeom>
            <a:noFill/>
          </p:spPr>
          <p:txBody>
            <a:bodyPr wrap="square">
              <a:spAutoFit/>
            </a:bodyPr>
            <a:lstStyle/>
            <a:p>
              <a:r>
                <a:rPr lang="ja-JP"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右上のプラスボタンから、新しい売上を登録します</a:t>
              </a:r>
              <a:endParaRPr lang="ja-JP" altLang="en-US" sz="1200" b="1" dirty="0">
                <a:solidFill>
                  <a:srgbClr val="FF0000"/>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BC733299-E71F-D44D-32B4-C6AAD4B65DB3}"/>
                </a:ext>
              </a:extLst>
            </p:cNvPr>
            <p:cNvSpPr/>
            <p:nvPr/>
          </p:nvSpPr>
          <p:spPr>
            <a:xfrm>
              <a:off x="3995225" y="2447778"/>
              <a:ext cx="372793"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pic>
        <p:nvPicPr>
          <p:cNvPr id="24" name="図 23">
            <a:extLst>
              <a:ext uri="{FF2B5EF4-FFF2-40B4-BE49-F238E27FC236}">
                <a16:creationId xmlns:a16="http://schemas.microsoft.com/office/drawing/2014/main" id="{F580FA5B-D105-0C10-B0D2-042E5DB4C25E}"/>
              </a:ext>
            </a:extLst>
          </p:cNvPr>
          <p:cNvPicPr>
            <a:picLocks noChangeAspect="1"/>
          </p:cNvPicPr>
          <p:nvPr/>
        </p:nvPicPr>
        <p:blipFill>
          <a:blip r:embed="rId8"/>
          <a:stretch>
            <a:fillRect/>
          </a:stretch>
        </p:blipFill>
        <p:spPr>
          <a:xfrm>
            <a:off x="4572000" y="1421885"/>
            <a:ext cx="3655843" cy="3245002"/>
          </a:xfrm>
          <a:prstGeom prst="rect">
            <a:avLst/>
          </a:prstGeom>
        </p:spPr>
      </p:pic>
      <p:grpSp>
        <p:nvGrpSpPr>
          <p:cNvPr id="30" name="グループ化 29">
            <a:extLst>
              <a:ext uri="{FF2B5EF4-FFF2-40B4-BE49-F238E27FC236}">
                <a16:creationId xmlns:a16="http://schemas.microsoft.com/office/drawing/2014/main" id="{BC4C29A2-66D8-59DD-75D4-25A5C956D504}"/>
              </a:ext>
            </a:extLst>
          </p:cNvPr>
          <p:cNvGrpSpPr/>
          <p:nvPr/>
        </p:nvGrpSpPr>
        <p:grpSpPr>
          <a:xfrm>
            <a:off x="4587294" y="2174077"/>
            <a:ext cx="2587228" cy="639462"/>
            <a:chOff x="4587294" y="2174077"/>
            <a:chExt cx="2587228" cy="639462"/>
          </a:xfrm>
        </p:grpSpPr>
        <p:sp>
          <p:nvSpPr>
            <p:cNvPr id="27" name="正方形/長方形 26">
              <a:extLst>
                <a:ext uri="{FF2B5EF4-FFF2-40B4-BE49-F238E27FC236}">
                  <a16:creationId xmlns:a16="http://schemas.microsoft.com/office/drawing/2014/main" id="{68641D0A-C942-54A0-6CCB-8B4E17FF11D0}"/>
                </a:ext>
              </a:extLst>
            </p:cNvPr>
            <p:cNvSpPr/>
            <p:nvPr/>
          </p:nvSpPr>
          <p:spPr>
            <a:xfrm>
              <a:off x="4587294" y="2497015"/>
              <a:ext cx="1363340" cy="31652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F2859E2-0592-65AE-8CA6-2570CB9215D4}"/>
                </a:ext>
              </a:extLst>
            </p:cNvPr>
            <p:cNvSpPr txBox="1"/>
            <p:nvPr/>
          </p:nvSpPr>
          <p:spPr>
            <a:xfrm>
              <a:off x="5658728" y="2174077"/>
              <a:ext cx="1515794" cy="276999"/>
            </a:xfrm>
            <a:prstGeom prst="rect">
              <a:avLst/>
            </a:prstGeom>
            <a:noFill/>
          </p:spPr>
          <p:txBody>
            <a:bodyPr wrap="square">
              <a:spAutoFit/>
            </a:bodyPr>
            <a:lstStyle/>
            <a:p>
              <a:r>
                <a:rPr lang="ja-JP"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取引先を選びます</a:t>
              </a:r>
              <a:endParaRPr lang="ja-JP" altLang="en-US" sz="1200" b="1" dirty="0">
                <a:solidFill>
                  <a:srgbClr val="FF0000"/>
                </a:solidFill>
                <a:latin typeface="游ゴシック" panose="020B0400000000000000" pitchFamily="50" charset="-128"/>
                <a:ea typeface="游ゴシック" panose="020B0400000000000000" pitchFamily="50" charset="-128"/>
              </a:endParaRPr>
            </a:p>
          </p:txBody>
        </p:sp>
      </p:grpSp>
      <p:pic>
        <p:nvPicPr>
          <p:cNvPr id="32" name="図 31">
            <a:extLst>
              <a:ext uri="{FF2B5EF4-FFF2-40B4-BE49-F238E27FC236}">
                <a16:creationId xmlns:a16="http://schemas.microsoft.com/office/drawing/2014/main" id="{C6086489-4118-0E7B-2B9C-101E9BE37EFF}"/>
              </a:ext>
            </a:extLst>
          </p:cNvPr>
          <p:cNvPicPr>
            <a:picLocks noChangeAspect="1"/>
          </p:cNvPicPr>
          <p:nvPr/>
        </p:nvPicPr>
        <p:blipFill>
          <a:blip r:embed="rId9"/>
          <a:stretch>
            <a:fillRect/>
          </a:stretch>
        </p:blipFill>
        <p:spPr>
          <a:xfrm>
            <a:off x="916157" y="1815820"/>
            <a:ext cx="7104935" cy="2029106"/>
          </a:xfrm>
          <a:prstGeom prst="rect">
            <a:avLst/>
          </a:prstGeom>
        </p:spPr>
      </p:pic>
      <p:grpSp>
        <p:nvGrpSpPr>
          <p:cNvPr id="36" name="グループ化 35">
            <a:extLst>
              <a:ext uri="{FF2B5EF4-FFF2-40B4-BE49-F238E27FC236}">
                <a16:creationId xmlns:a16="http://schemas.microsoft.com/office/drawing/2014/main" id="{7D35595B-2B1B-B416-B062-05470E34A8B9}"/>
              </a:ext>
            </a:extLst>
          </p:cNvPr>
          <p:cNvGrpSpPr/>
          <p:nvPr/>
        </p:nvGrpSpPr>
        <p:grpSpPr>
          <a:xfrm>
            <a:off x="1090246" y="2370968"/>
            <a:ext cx="3756022" cy="1026380"/>
            <a:chOff x="1090246" y="2370968"/>
            <a:chExt cx="3572848" cy="1026380"/>
          </a:xfrm>
        </p:grpSpPr>
        <p:sp>
          <p:nvSpPr>
            <p:cNvPr id="34" name="テキスト ボックス 33">
              <a:extLst>
                <a:ext uri="{FF2B5EF4-FFF2-40B4-BE49-F238E27FC236}">
                  <a16:creationId xmlns:a16="http://schemas.microsoft.com/office/drawing/2014/main" id="{EDBF2EC7-88C4-1F8A-AD9B-BE819526975F}"/>
                </a:ext>
              </a:extLst>
            </p:cNvPr>
            <p:cNvSpPr txBox="1"/>
            <p:nvPr/>
          </p:nvSpPr>
          <p:spPr>
            <a:xfrm>
              <a:off x="1500634" y="2370968"/>
              <a:ext cx="316246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取引先管理アプリ』から情報が呼び出され</a:t>
              </a:r>
              <a:endParaRPr lang="ja-JP" altLang="en-US" sz="1200" b="1" dirty="0">
                <a:solidFill>
                  <a:srgbClr val="FF0000"/>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996482E7-9A1B-7675-D7EE-9CD342966D19}"/>
                </a:ext>
              </a:extLst>
            </p:cNvPr>
            <p:cNvSpPr/>
            <p:nvPr/>
          </p:nvSpPr>
          <p:spPr>
            <a:xfrm>
              <a:off x="1090246" y="3017510"/>
              <a:ext cx="780757" cy="37983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grpSp>
      <p:pic>
        <p:nvPicPr>
          <p:cNvPr id="42" name="図 41">
            <a:extLst>
              <a:ext uri="{FF2B5EF4-FFF2-40B4-BE49-F238E27FC236}">
                <a16:creationId xmlns:a16="http://schemas.microsoft.com/office/drawing/2014/main" id="{F0A7B453-57D3-265B-DF16-A1D0494DA6CC}"/>
              </a:ext>
            </a:extLst>
          </p:cNvPr>
          <p:cNvPicPr>
            <a:picLocks noChangeAspect="1"/>
          </p:cNvPicPr>
          <p:nvPr/>
        </p:nvPicPr>
        <p:blipFill>
          <a:blip r:embed="rId10"/>
          <a:stretch>
            <a:fillRect/>
          </a:stretch>
        </p:blipFill>
        <p:spPr>
          <a:xfrm>
            <a:off x="3886823" y="1428608"/>
            <a:ext cx="4659300" cy="3284218"/>
          </a:xfrm>
          <a:prstGeom prst="rect">
            <a:avLst/>
          </a:prstGeom>
        </p:spPr>
      </p:pic>
      <p:grpSp>
        <p:nvGrpSpPr>
          <p:cNvPr id="64" name="グループ化 63">
            <a:extLst>
              <a:ext uri="{FF2B5EF4-FFF2-40B4-BE49-F238E27FC236}">
                <a16:creationId xmlns:a16="http://schemas.microsoft.com/office/drawing/2014/main" id="{9079C22F-E3B3-DBD9-EB0F-A299FD23D679}"/>
              </a:ext>
            </a:extLst>
          </p:cNvPr>
          <p:cNvGrpSpPr/>
          <p:nvPr/>
        </p:nvGrpSpPr>
        <p:grpSpPr>
          <a:xfrm>
            <a:off x="3886823" y="2745217"/>
            <a:ext cx="3068399" cy="1558935"/>
            <a:chOff x="3886823" y="2745217"/>
            <a:chExt cx="3068399" cy="1558935"/>
          </a:xfrm>
        </p:grpSpPr>
        <p:sp>
          <p:nvSpPr>
            <p:cNvPr id="44" name="テキスト ボックス 43">
              <a:extLst>
                <a:ext uri="{FF2B5EF4-FFF2-40B4-BE49-F238E27FC236}">
                  <a16:creationId xmlns:a16="http://schemas.microsoft.com/office/drawing/2014/main" id="{0185427D-87BF-7EF2-7FD3-CD2AD85907FD}"/>
                </a:ext>
              </a:extLst>
            </p:cNvPr>
            <p:cNvSpPr txBox="1"/>
            <p:nvPr/>
          </p:nvSpPr>
          <p:spPr>
            <a:xfrm>
              <a:off x="5462211" y="2745217"/>
              <a:ext cx="1435291" cy="276999"/>
            </a:xfrm>
            <a:prstGeom prst="rect">
              <a:avLst/>
            </a:prstGeom>
            <a:noFill/>
          </p:spPr>
          <p:txBody>
            <a:bodyPr wrap="square">
              <a:spAutoFit/>
            </a:bodyPr>
            <a:lstStyle/>
            <a:p>
              <a:r>
                <a:rPr lang="ja-JP" altLang="ja-JP" sz="12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自動入力されます</a:t>
              </a:r>
              <a:endParaRPr lang="ja-JP" altLang="en-US" sz="1200" b="1" dirty="0">
                <a:solidFill>
                  <a:srgbClr val="FF0000"/>
                </a:solidFill>
                <a:latin typeface="游ゴシック" panose="020B0400000000000000" pitchFamily="50" charset="-128"/>
                <a:ea typeface="游ゴシック" panose="020B0400000000000000" pitchFamily="50" charset="-128"/>
              </a:endParaRPr>
            </a:p>
          </p:txBody>
        </p:sp>
        <p:sp>
          <p:nvSpPr>
            <p:cNvPr id="63" name="正方形/長方形 62">
              <a:extLst>
                <a:ext uri="{FF2B5EF4-FFF2-40B4-BE49-F238E27FC236}">
                  <a16:creationId xmlns:a16="http://schemas.microsoft.com/office/drawing/2014/main" id="{ABA66542-DF5D-2970-6207-8C4A86DEC789}"/>
                </a:ext>
              </a:extLst>
            </p:cNvPr>
            <p:cNvSpPr/>
            <p:nvPr/>
          </p:nvSpPr>
          <p:spPr>
            <a:xfrm>
              <a:off x="3886823" y="3017510"/>
              <a:ext cx="3068399" cy="1286642"/>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pic>
        <p:nvPicPr>
          <p:cNvPr id="65" name="D03">
            <a:hlinkClick r:id="" action="ppaction://media"/>
            <a:extLst>
              <a:ext uri="{FF2B5EF4-FFF2-40B4-BE49-F238E27FC236}">
                <a16:creationId xmlns:a16="http://schemas.microsoft.com/office/drawing/2014/main" id="{F43AECE2-082A-0696-C650-C095483D718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702063" y="476613"/>
            <a:ext cx="406400" cy="406400"/>
          </a:xfrm>
          <a:prstGeom prst="rect">
            <a:avLst/>
          </a:prstGeom>
        </p:spPr>
      </p:pic>
    </p:spTree>
    <p:extLst>
      <p:ext uri="{BB962C8B-B14F-4D97-AF65-F5344CB8AC3E}">
        <p14:creationId xmlns:p14="http://schemas.microsoft.com/office/powerpoint/2010/main" val="37139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13930" fill="hold"/>
                                        <p:tgtEl>
                                          <p:spTgt spid="65"/>
                                        </p:tgtEl>
                                      </p:cBhvr>
                                    </p:cmd>
                                  </p:childTnLst>
                                </p:cTn>
                              </p:par>
                              <p:par>
                                <p:cTn id="7" presetID="10" presetClass="entr" presetSubtype="0" fill="hold" nodeType="withEffect">
                                  <p:stCondLst>
                                    <p:cond delay="2400"/>
                                  </p:stCondLst>
                                  <p:childTnLst>
                                    <p:set>
                                      <p:cBhvr>
                                        <p:cTn id="8" dur="1" fill="hold">
                                          <p:stCondLst>
                                            <p:cond delay="0"/>
                                          </p:stCondLst>
                                        </p:cTn>
                                        <p:tgtEl>
                                          <p:spTgt spid="61"/>
                                        </p:tgtEl>
                                        <p:attrNameLst>
                                          <p:attrName>style.visibility</p:attrName>
                                        </p:attrNameLst>
                                      </p:cBhvr>
                                      <p:to>
                                        <p:strVal val="visible"/>
                                      </p:to>
                                    </p:set>
                                    <p:animEffect transition="in" filter="fade">
                                      <p:cBhvr>
                                        <p:cTn id="9" dur="500"/>
                                        <p:tgtEl>
                                          <p:spTgt spid="61"/>
                                        </p:tgtEl>
                                      </p:cBhvr>
                                    </p:animEffect>
                                  </p:childTnLst>
                                </p:cTn>
                              </p:par>
                              <p:par>
                                <p:cTn id="10" presetID="10" presetClass="entr" presetSubtype="0" fill="hold" nodeType="withEffect">
                                  <p:stCondLst>
                                    <p:cond delay="3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69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75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100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117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134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600"/>
                                        <p:tgtEl>
                                          <p:spTgt spid="42"/>
                                        </p:tgtEl>
                                      </p:cBhvr>
                                    </p:animEffect>
                                  </p:childTnLst>
                                </p:cTn>
                              </p:par>
                              <p:par>
                                <p:cTn id="28" presetID="10" presetClass="entr" presetSubtype="0" fill="hold" nodeType="withEffect">
                                  <p:stCondLst>
                                    <p:cond delay="1440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87B27-857B-1BDD-17D4-96828B06FF3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E9B20AA-9047-C7AC-AC28-D090615910D6}"/>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4</a:t>
            </a:fld>
            <a:endParaRPr lang="ja-JP" altLang="en-US">
              <a:latin typeface="メイリオ" panose="020B0604030504040204" pitchFamily="50" charset="-128"/>
              <a:ea typeface="メイリオ" panose="020B0604030504040204" pitchFamily="50" charset="-128"/>
            </a:endParaRPr>
          </a:p>
        </p:txBody>
      </p:sp>
      <p:pic>
        <p:nvPicPr>
          <p:cNvPr id="40" name="Picture 2">
            <a:extLst>
              <a:ext uri="{FF2B5EF4-FFF2-40B4-BE49-F238E27FC236}">
                <a16:creationId xmlns:a16="http://schemas.microsoft.com/office/drawing/2014/main" id="{D33CC2AF-A1C7-38D8-639F-C58D3F4D3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72BE4A76-4782-C8BE-0E62-594EEBAE04E2}"/>
              </a:ext>
            </a:extLst>
          </p:cNvPr>
          <p:cNvSpPr txBox="1">
            <a:spLocks/>
          </p:cNvSpPr>
          <p:nvPr/>
        </p:nvSpPr>
        <p:spPr>
          <a:xfrm>
            <a:off x="1438146" y="715963"/>
            <a:ext cx="6256881" cy="582612"/>
          </a:xfrm>
          <a:prstGeom prst="rect">
            <a:avLst/>
          </a:prstGeom>
          <a:ln w="12700" cmpd="sng">
            <a:noFill/>
          </a:ln>
        </p:spPr>
        <p:txBody>
          <a:bodyPr vert="horz" lIns="91440" tIns="45720" rIns="91440" bIns="45720" rtlCol="0" anchor="ctr">
            <a:noAutofit/>
          </a:bodyPr>
          <a:lstStyle>
            <a:lvl1pPr algn="ctr" defTabSz="457200" rtl="0" eaLnBrk="1" latinLnBrk="0" hangingPunct="1">
              <a:spcBef>
                <a:spcPct val="0"/>
              </a:spcBef>
              <a:buNone/>
              <a:defRPr kumimoji="1" sz="3300" b="0" i="0" kern="1200" spc="300">
                <a:solidFill>
                  <a:schemeClr val="tx1"/>
                </a:solidFill>
                <a:latin typeface="Yu Gothic Medium" panose="020B0400000000000000" pitchFamily="34" charset="-128"/>
                <a:ea typeface="Yu Gothic Medium" panose="020B0400000000000000" pitchFamily="34" charset="-128"/>
                <a:cs typeface="+mj-cs"/>
              </a:defRPr>
            </a:lvl1pPr>
          </a:lstStyle>
          <a:p>
            <a:endParaRPr lang="ja-JP" altLang="en-US" sz="1800" b="1" dirty="0">
              <a:latin typeface="游ゴシック" panose="020B0400000000000000" pitchFamily="50" charset="-128"/>
              <a:ea typeface="游ゴシック" panose="020B0400000000000000" pitchFamily="50" charset="-128"/>
            </a:endParaRPr>
          </a:p>
        </p:txBody>
      </p:sp>
      <p:pic>
        <p:nvPicPr>
          <p:cNvPr id="3" name="Picture 4">
            <a:extLst>
              <a:ext uri="{FF2B5EF4-FFF2-40B4-BE49-F238E27FC236}">
                <a16:creationId xmlns:a16="http://schemas.microsoft.com/office/drawing/2014/main" id="{2B7443E0-75E2-9366-11DF-1B48BE06D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24A547A2-814D-8A69-C8C8-85110988E656}"/>
              </a:ext>
            </a:extLst>
          </p:cNvPr>
          <p:cNvSpPr>
            <a:spLocks noGrp="1"/>
          </p:cNvSpPr>
          <p:nvPr>
            <p:ph type="title"/>
          </p:nvPr>
        </p:nvSpPr>
        <p:spPr>
          <a:xfrm>
            <a:off x="1438146" y="703400"/>
            <a:ext cx="6256881" cy="582612"/>
          </a:xfrm>
        </p:spPr>
        <p:txBody>
          <a:bodyPr/>
          <a:lstStyle/>
          <a:p>
            <a:r>
              <a:rPr lang="ja-JP" altLang="ja-JP" sz="1800" b="1" dirty="0">
                <a:latin typeface="游ゴシック" panose="020B0400000000000000" pitchFamily="50" charset="-128"/>
                <a:ea typeface="游ゴシック" panose="020B0400000000000000" pitchFamily="50" charset="-128"/>
              </a:rPr>
              <a:t>新規売上の登録と自動採番</a:t>
            </a:r>
            <a:endParaRPr kumimoji="1" lang="ja-JP" altLang="en-US" sz="1800" b="1" dirty="0">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952844FA-C846-7961-909F-241D82017AF1}"/>
              </a:ext>
            </a:extLst>
          </p:cNvPr>
          <p:cNvPicPr>
            <a:picLocks noChangeAspect="1"/>
          </p:cNvPicPr>
          <p:nvPr/>
        </p:nvPicPr>
        <p:blipFill>
          <a:blip r:embed="rId7"/>
          <a:stretch>
            <a:fillRect/>
          </a:stretch>
        </p:blipFill>
        <p:spPr>
          <a:xfrm>
            <a:off x="1561727" y="1498428"/>
            <a:ext cx="5535776" cy="3133059"/>
          </a:xfrm>
          <a:prstGeom prst="rect">
            <a:avLst/>
          </a:prstGeom>
        </p:spPr>
      </p:pic>
      <p:grpSp>
        <p:nvGrpSpPr>
          <p:cNvPr id="33" name="グループ化 32">
            <a:extLst>
              <a:ext uri="{FF2B5EF4-FFF2-40B4-BE49-F238E27FC236}">
                <a16:creationId xmlns:a16="http://schemas.microsoft.com/office/drawing/2014/main" id="{676AC2F5-A686-A36C-EB66-D8363DF6BF81}"/>
              </a:ext>
            </a:extLst>
          </p:cNvPr>
          <p:cNvGrpSpPr/>
          <p:nvPr/>
        </p:nvGrpSpPr>
        <p:grpSpPr>
          <a:xfrm>
            <a:off x="1561727" y="3747497"/>
            <a:ext cx="5506459" cy="882689"/>
            <a:chOff x="1040683" y="3030176"/>
            <a:chExt cx="5506459" cy="882689"/>
          </a:xfrm>
        </p:grpSpPr>
        <p:sp>
          <p:nvSpPr>
            <p:cNvPr id="15" name="テキスト ボックス 14">
              <a:extLst>
                <a:ext uri="{FF2B5EF4-FFF2-40B4-BE49-F238E27FC236}">
                  <a16:creationId xmlns:a16="http://schemas.microsoft.com/office/drawing/2014/main" id="{C783A288-2693-84D8-5375-7B60912BB676}"/>
                </a:ext>
              </a:extLst>
            </p:cNvPr>
            <p:cNvSpPr txBox="1"/>
            <p:nvPr/>
          </p:nvSpPr>
          <p:spPr>
            <a:xfrm>
              <a:off x="1040683" y="3030176"/>
              <a:ext cx="1663505"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商品と数量を入力</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587CCD5F-8AFC-0949-7047-696BF310F32F}"/>
                </a:ext>
              </a:extLst>
            </p:cNvPr>
            <p:cNvSpPr/>
            <p:nvPr/>
          </p:nvSpPr>
          <p:spPr>
            <a:xfrm>
              <a:off x="1085085" y="3382860"/>
              <a:ext cx="5462057" cy="53000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0080E82B-0AB8-0AFB-8D2B-CC68241FDD3E}"/>
              </a:ext>
            </a:extLst>
          </p:cNvPr>
          <p:cNvGrpSpPr/>
          <p:nvPr/>
        </p:nvGrpSpPr>
        <p:grpSpPr>
          <a:xfrm>
            <a:off x="1561727" y="1543455"/>
            <a:ext cx="6325785" cy="3257673"/>
            <a:chOff x="1369242" y="1413550"/>
            <a:chExt cx="6325785" cy="3257673"/>
          </a:xfrm>
        </p:grpSpPr>
        <p:grpSp>
          <p:nvGrpSpPr>
            <p:cNvPr id="26" name="グループ化 25">
              <a:extLst>
                <a:ext uri="{FF2B5EF4-FFF2-40B4-BE49-F238E27FC236}">
                  <a16:creationId xmlns:a16="http://schemas.microsoft.com/office/drawing/2014/main" id="{EFF71380-4B7C-95D7-ECB5-A2BA7907E480}"/>
                </a:ext>
              </a:extLst>
            </p:cNvPr>
            <p:cNvGrpSpPr/>
            <p:nvPr/>
          </p:nvGrpSpPr>
          <p:grpSpPr>
            <a:xfrm>
              <a:off x="1369242" y="1413550"/>
              <a:ext cx="6325785" cy="3257673"/>
              <a:chOff x="1369242" y="1399394"/>
              <a:chExt cx="6325785" cy="3257673"/>
            </a:xfrm>
          </p:grpSpPr>
          <p:pic>
            <p:nvPicPr>
              <p:cNvPr id="22" name="図 21">
                <a:extLst>
                  <a:ext uri="{FF2B5EF4-FFF2-40B4-BE49-F238E27FC236}">
                    <a16:creationId xmlns:a16="http://schemas.microsoft.com/office/drawing/2014/main" id="{CCC8EB8A-49E3-857B-674C-A939CD381392}"/>
                  </a:ext>
                </a:extLst>
              </p:cNvPr>
              <p:cNvPicPr>
                <a:picLocks noChangeAspect="1"/>
              </p:cNvPicPr>
              <p:nvPr/>
            </p:nvPicPr>
            <p:blipFill>
              <a:blip r:embed="rId8"/>
              <a:stretch>
                <a:fillRect/>
              </a:stretch>
            </p:blipFill>
            <p:spPr>
              <a:xfrm>
                <a:off x="1369242" y="1399394"/>
                <a:ext cx="5723626" cy="3257673"/>
              </a:xfrm>
              <a:prstGeom prst="rect">
                <a:avLst/>
              </a:prstGeom>
            </p:spPr>
          </p:pic>
          <p:sp>
            <p:nvSpPr>
              <p:cNvPr id="17" name="テキスト ボックス 16">
                <a:extLst>
                  <a:ext uri="{FF2B5EF4-FFF2-40B4-BE49-F238E27FC236}">
                    <a16:creationId xmlns:a16="http://schemas.microsoft.com/office/drawing/2014/main" id="{8AB70BCC-DF29-4CAE-5D10-1E557E3665F6}"/>
                  </a:ext>
                </a:extLst>
              </p:cNvPr>
              <p:cNvSpPr txBox="1"/>
              <p:nvPr/>
            </p:nvSpPr>
            <p:spPr>
              <a:xfrm>
                <a:off x="5340447" y="3608201"/>
                <a:ext cx="2354580"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金額も自動で計算されます</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sp>
          <p:nvSpPr>
            <p:cNvPr id="25" name="正方形/長方形 24">
              <a:extLst>
                <a:ext uri="{FF2B5EF4-FFF2-40B4-BE49-F238E27FC236}">
                  <a16:creationId xmlns:a16="http://schemas.microsoft.com/office/drawing/2014/main" id="{2D57AF96-AD31-1977-0D61-4270F783E233}"/>
                </a:ext>
              </a:extLst>
            </p:cNvPr>
            <p:cNvSpPr/>
            <p:nvPr/>
          </p:nvSpPr>
          <p:spPr>
            <a:xfrm>
              <a:off x="5680475" y="4089466"/>
              <a:ext cx="1313653" cy="42375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6E0E2628-6C35-597A-2C4A-70E8451C8127}"/>
              </a:ext>
            </a:extLst>
          </p:cNvPr>
          <p:cNvGrpSpPr/>
          <p:nvPr/>
        </p:nvGrpSpPr>
        <p:grpSpPr>
          <a:xfrm>
            <a:off x="2495969" y="1782232"/>
            <a:ext cx="3509661" cy="324950"/>
            <a:chOff x="-3436205" y="2523715"/>
            <a:chExt cx="3509661" cy="463104"/>
          </a:xfrm>
        </p:grpSpPr>
        <p:sp>
          <p:nvSpPr>
            <p:cNvPr id="27" name="正方形/長方形 26">
              <a:extLst>
                <a:ext uri="{FF2B5EF4-FFF2-40B4-BE49-F238E27FC236}">
                  <a16:creationId xmlns:a16="http://schemas.microsoft.com/office/drawing/2014/main" id="{387E0875-9696-6EEA-2947-86D773FC7A65}"/>
                </a:ext>
              </a:extLst>
            </p:cNvPr>
            <p:cNvSpPr/>
            <p:nvPr/>
          </p:nvSpPr>
          <p:spPr>
            <a:xfrm>
              <a:off x="-3436205" y="2563063"/>
              <a:ext cx="1313653" cy="42375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57C5B0E9-D09A-A8B1-04BC-46297AE60535}"/>
                </a:ext>
              </a:extLst>
            </p:cNvPr>
            <p:cNvSpPr txBox="1"/>
            <p:nvPr/>
          </p:nvSpPr>
          <p:spPr>
            <a:xfrm>
              <a:off x="-2293544" y="2523715"/>
              <a:ext cx="2367000"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『保存』をクリック</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pic>
        <p:nvPicPr>
          <p:cNvPr id="32" name="D04">
            <a:hlinkClick r:id="" action="ppaction://media"/>
            <a:extLst>
              <a:ext uri="{FF2B5EF4-FFF2-40B4-BE49-F238E27FC236}">
                <a16:creationId xmlns:a16="http://schemas.microsoft.com/office/drawing/2014/main" id="{26DAC8F4-B34E-C500-3E39-0A1FBADFDF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695027" y="487637"/>
            <a:ext cx="406400" cy="406400"/>
          </a:xfrm>
          <a:prstGeom prst="rect">
            <a:avLst/>
          </a:prstGeom>
        </p:spPr>
      </p:pic>
    </p:spTree>
    <p:extLst>
      <p:ext uri="{BB962C8B-B14F-4D97-AF65-F5344CB8AC3E}">
        <p14:creationId xmlns:p14="http://schemas.microsoft.com/office/powerpoint/2010/main" val="37996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7890" fill="hold"/>
                                        <p:tgtEl>
                                          <p:spTgt spid="32"/>
                                        </p:tgtEl>
                                      </p:cBhvr>
                                    </p:cmd>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40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64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89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54D6F-DAAF-2FF2-665B-5A2B07407F4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71C358-CACE-3D9C-507B-5CA3735D3627}"/>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5</a:t>
            </a:fld>
            <a:endParaRPr lang="ja-JP" altLang="en-US">
              <a:latin typeface="メイリオ" panose="020B0604030504040204" pitchFamily="50" charset="-128"/>
              <a:ea typeface="メイリオ" panose="020B0604030504040204" pitchFamily="50" charset="-128"/>
            </a:endParaRPr>
          </a:p>
        </p:txBody>
      </p:sp>
      <p:pic>
        <p:nvPicPr>
          <p:cNvPr id="41" name="Picture 2">
            <a:extLst>
              <a:ext uri="{FF2B5EF4-FFF2-40B4-BE49-F238E27FC236}">
                <a16:creationId xmlns:a16="http://schemas.microsoft.com/office/drawing/2014/main" id="{9DD304DE-17A9-250C-2585-8ABE688365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C9E702-A157-1800-8F90-50F65D9875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a:extLst>
              <a:ext uri="{FF2B5EF4-FFF2-40B4-BE49-F238E27FC236}">
                <a16:creationId xmlns:a16="http://schemas.microsoft.com/office/drawing/2014/main" id="{CB953553-7537-3AE5-A36F-AA2A728E0816}"/>
              </a:ext>
            </a:extLst>
          </p:cNvPr>
          <p:cNvSpPr txBox="1">
            <a:spLocks/>
          </p:cNvSpPr>
          <p:nvPr/>
        </p:nvSpPr>
        <p:spPr>
          <a:xfrm>
            <a:off x="1438146" y="703400"/>
            <a:ext cx="6256881" cy="582612"/>
          </a:xfrm>
          <a:prstGeom prst="rect">
            <a:avLst/>
          </a:prstGeom>
          <a:ln w="12700" cmpd="sng">
            <a:noFill/>
          </a:ln>
        </p:spPr>
        <p:txBody>
          <a:bodyPr vert="horz" lIns="91440" tIns="45720" rIns="91440" bIns="45720" rtlCol="0" anchor="ctr">
            <a:noAutofit/>
          </a:bodyPr>
          <a:lstStyle>
            <a:lvl1pPr algn="ctr" defTabSz="457200" rtl="0" eaLnBrk="1" latinLnBrk="0" hangingPunct="1">
              <a:spcBef>
                <a:spcPct val="0"/>
              </a:spcBef>
              <a:buNone/>
              <a:defRPr kumimoji="1" sz="3300" b="0" i="0" kern="1200" spc="300">
                <a:solidFill>
                  <a:schemeClr val="tx1"/>
                </a:solidFill>
                <a:latin typeface="Yu Gothic Medium" panose="020B0400000000000000" pitchFamily="34" charset="-128"/>
                <a:ea typeface="Yu Gothic Medium" panose="020B0400000000000000" pitchFamily="34" charset="-128"/>
                <a:cs typeface="+mj-cs"/>
              </a:defRPr>
            </a:lvl1pPr>
          </a:lstStyle>
          <a:p>
            <a:r>
              <a:rPr lang="ja-JP" altLang="ja-JP" sz="1800" b="1">
                <a:latin typeface="游ゴシック" panose="020B0400000000000000" pitchFamily="50" charset="-128"/>
                <a:ea typeface="游ゴシック" panose="020B0400000000000000" pitchFamily="50" charset="-128"/>
              </a:rPr>
              <a:t>新規売上の登録と自動採番</a:t>
            </a:r>
            <a:endParaRPr lang="ja-JP" altLang="en-US" sz="1800" b="1" dirty="0">
              <a:latin typeface="游ゴシック" panose="020B0400000000000000" pitchFamily="50" charset="-128"/>
              <a:ea typeface="游ゴシック" panose="020B0400000000000000" pitchFamily="50" charset="-128"/>
            </a:endParaRPr>
          </a:p>
        </p:txBody>
      </p:sp>
      <p:pic>
        <p:nvPicPr>
          <p:cNvPr id="19" name="図 18">
            <a:extLst>
              <a:ext uri="{FF2B5EF4-FFF2-40B4-BE49-F238E27FC236}">
                <a16:creationId xmlns:a16="http://schemas.microsoft.com/office/drawing/2014/main" id="{10067E8D-37D6-8F3B-63D8-30DC001FADF1}"/>
              </a:ext>
            </a:extLst>
          </p:cNvPr>
          <p:cNvPicPr>
            <a:picLocks noChangeAspect="1"/>
          </p:cNvPicPr>
          <p:nvPr/>
        </p:nvPicPr>
        <p:blipFill>
          <a:blip r:embed="rId7"/>
          <a:stretch>
            <a:fillRect/>
          </a:stretch>
        </p:blipFill>
        <p:spPr>
          <a:xfrm>
            <a:off x="1438146" y="1414582"/>
            <a:ext cx="5353870" cy="3241824"/>
          </a:xfrm>
          <a:prstGeom prst="rect">
            <a:avLst/>
          </a:prstGeom>
        </p:spPr>
      </p:pic>
      <p:grpSp>
        <p:nvGrpSpPr>
          <p:cNvPr id="26" name="グループ化 25">
            <a:extLst>
              <a:ext uri="{FF2B5EF4-FFF2-40B4-BE49-F238E27FC236}">
                <a16:creationId xmlns:a16="http://schemas.microsoft.com/office/drawing/2014/main" id="{0D95982C-37E7-C7CD-DA7E-97906055F216}"/>
              </a:ext>
            </a:extLst>
          </p:cNvPr>
          <p:cNvGrpSpPr/>
          <p:nvPr/>
        </p:nvGrpSpPr>
        <p:grpSpPr>
          <a:xfrm>
            <a:off x="1280160" y="2868500"/>
            <a:ext cx="3509889" cy="775032"/>
            <a:chOff x="1280160" y="2868500"/>
            <a:chExt cx="3509889" cy="775032"/>
          </a:xfrm>
        </p:grpSpPr>
        <p:sp>
          <p:nvSpPr>
            <p:cNvPr id="22" name="テキスト ボックス 21">
              <a:extLst>
                <a:ext uri="{FF2B5EF4-FFF2-40B4-BE49-F238E27FC236}">
                  <a16:creationId xmlns:a16="http://schemas.microsoft.com/office/drawing/2014/main" id="{3B7B349C-9C60-59C6-32EC-A325CB1D5A95}"/>
                </a:ext>
              </a:extLst>
            </p:cNvPr>
            <p:cNvSpPr txBox="1"/>
            <p:nvPr/>
          </p:nvSpPr>
          <p:spPr>
            <a:xfrm>
              <a:off x="1318846" y="2868500"/>
              <a:ext cx="3471203"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『売上伝票番号』が自動採番されました</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7E242B69-4717-0ED6-367E-4159D8E44C25}"/>
                </a:ext>
              </a:extLst>
            </p:cNvPr>
            <p:cNvSpPr/>
            <p:nvPr/>
          </p:nvSpPr>
          <p:spPr>
            <a:xfrm>
              <a:off x="1280160" y="3270738"/>
              <a:ext cx="1566949" cy="37279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9393E8F5-D979-D158-2BE1-0D31A0D028F2}"/>
              </a:ext>
            </a:extLst>
          </p:cNvPr>
          <p:cNvSpPr txBox="1"/>
          <p:nvPr/>
        </p:nvSpPr>
        <p:spPr>
          <a:xfrm>
            <a:off x="2549769" y="3864492"/>
            <a:ext cx="457903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kumimoji="1" lang="en-US" altLang="ja-JP" sz="1600" b="1" kern="1200" dirty="0">
                <a:solidFill>
                  <a:schemeClr val="tx1"/>
                </a:solidFill>
                <a:effectLst/>
                <a:latin typeface="游ゴシック" panose="020B0400000000000000" pitchFamily="50" charset="-128"/>
                <a:ea typeface="游ゴシック" panose="020B0400000000000000" pitchFamily="50" charset="-128"/>
              </a:rPr>
              <a:t>RICOH </a:t>
            </a:r>
            <a:r>
              <a:rPr kumimoji="1" lang="ja-JP" altLang="ja-JP" sz="1600" b="1" kern="1200" dirty="0">
                <a:solidFill>
                  <a:schemeClr val="tx1"/>
                </a:solidFill>
                <a:effectLst/>
                <a:latin typeface="游ゴシック" panose="020B0400000000000000" pitchFamily="50" charset="-128"/>
                <a:ea typeface="游ゴシック" panose="020B0400000000000000" pitchFamily="50" charset="-128"/>
              </a:rPr>
              <a:t>自動採番プラグインの効果です</a:t>
            </a:r>
            <a:endParaRPr lang="ja-JP" altLang="en-US" sz="1600" b="1" dirty="0">
              <a:latin typeface="游ゴシック" panose="020B0400000000000000" pitchFamily="50" charset="-128"/>
              <a:ea typeface="游ゴシック" panose="020B0400000000000000" pitchFamily="50" charset="-128"/>
            </a:endParaRPr>
          </a:p>
        </p:txBody>
      </p:sp>
      <p:pic>
        <p:nvPicPr>
          <p:cNvPr id="28" name="D05">
            <a:hlinkClick r:id="" action="ppaction://media"/>
            <a:extLst>
              <a:ext uri="{FF2B5EF4-FFF2-40B4-BE49-F238E27FC236}">
                <a16:creationId xmlns:a16="http://schemas.microsoft.com/office/drawing/2014/main" id="{2E3992C8-2DC1-96CB-7139-E213989F51D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71227" y="500200"/>
            <a:ext cx="406400" cy="406400"/>
          </a:xfrm>
          <a:prstGeom prst="rect">
            <a:avLst/>
          </a:prstGeom>
        </p:spPr>
      </p:pic>
    </p:spTree>
    <p:extLst>
      <p:ext uri="{BB962C8B-B14F-4D97-AF65-F5344CB8AC3E}">
        <p14:creationId xmlns:p14="http://schemas.microsoft.com/office/powerpoint/2010/main" val="278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8690" fill="hold"/>
                                        <p:tgtEl>
                                          <p:spTgt spid="28"/>
                                        </p:tgtEl>
                                      </p:cBhvr>
                                    </p:cmd>
                                  </p:childTnLst>
                                </p:cTn>
                              </p:par>
                              <p:par>
                                <p:cTn id="7" presetID="10" presetClass="entr" presetSubtype="0" fill="hold" nodeType="withEffect">
                                  <p:stCondLst>
                                    <p:cond delay="200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nodeType="withEffect">
                                  <p:stCondLst>
                                    <p:cond delay="3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68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8"/>
                </p:tgtEl>
              </p:cMediaNode>
            </p:audio>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CE5A9-FF00-ABE1-AA42-9AC68D499EF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219BF0-EBD1-5214-1086-DA2DD9E364F3}"/>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6</a:t>
            </a:fld>
            <a:endParaRPr lang="ja-JP" altLang="en-US">
              <a:latin typeface="メイリオ" panose="020B0604030504040204" pitchFamily="50" charset="-128"/>
              <a:ea typeface="メイリオ" panose="020B0604030504040204" pitchFamily="50" charset="-128"/>
            </a:endParaRPr>
          </a:p>
        </p:txBody>
      </p:sp>
      <p:pic>
        <p:nvPicPr>
          <p:cNvPr id="41" name="Picture 2">
            <a:extLst>
              <a:ext uri="{FF2B5EF4-FFF2-40B4-BE49-F238E27FC236}">
                <a16:creationId xmlns:a16="http://schemas.microsoft.com/office/drawing/2014/main" id="{E1D8F864-1F8F-6FD7-8ABD-FB182FF0F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3">
            <a:extLst>
              <a:ext uri="{FF2B5EF4-FFF2-40B4-BE49-F238E27FC236}">
                <a16:creationId xmlns:a16="http://schemas.microsoft.com/office/drawing/2014/main" id="{826C35EC-251F-9742-3006-F9633AAE3138}"/>
              </a:ext>
            </a:extLst>
          </p:cNvPr>
          <p:cNvSpPr>
            <a:spLocks noGrp="1"/>
          </p:cNvSpPr>
          <p:nvPr>
            <p:ph type="title"/>
          </p:nvPr>
        </p:nvSpPr>
        <p:spPr>
          <a:xfrm>
            <a:off x="1406768" y="715963"/>
            <a:ext cx="6288259" cy="582612"/>
          </a:xfrm>
        </p:spPr>
        <p:txBody>
          <a:bodyPr/>
          <a:lstStyle/>
          <a:p>
            <a:r>
              <a:rPr lang="ja-JP" altLang="ja-JP" sz="1800" b="1" dirty="0">
                <a:latin typeface="游ゴシック" panose="020B0400000000000000" pitchFamily="50" charset="-128"/>
                <a:ea typeface="游ゴシック" panose="020B0400000000000000" pitchFamily="50" charset="-128"/>
              </a:rPr>
              <a:t>在庫データのリアルタイム連携</a:t>
            </a:r>
            <a:endParaRPr lang="en-US" altLang="ja-JP" sz="1800" b="1" dirty="0">
              <a:latin typeface="游ゴシック" panose="020B0400000000000000" pitchFamily="50" charset="-128"/>
              <a:ea typeface="游ゴシック" panose="020B0400000000000000" pitchFamily="50" charset="-128"/>
            </a:endParaRPr>
          </a:p>
        </p:txBody>
      </p:sp>
      <p:pic>
        <p:nvPicPr>
          <p:cNvPr id="3" name="Picture 4">
            <a:extLst>
              <a:ext uri="{FF2B5EF4-FFF2-40B4-BE49-F238E27FC236}">
                <a16:creationId xmlns:a16="http://schemas.microsoft.com/office/drawing/2014/main" id="{9A74F222-5E86-D10C-5B9B-C76F7F3D01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4312CB00-3546-871B-70BF-1086283DE8CB}"/>
              </a:ext>
            </a:extLst>
          </p:cNvPr>
          <p:cNvPicPr>
            <a:picLocks noChangeAspect="1"/>
          </p:cNvPicPr>
          <p:nvPr/>
        </p:nvPicPr>
        <p:blipFill>
          <a:blip r:embed="rId7"/>
          <a:stretch>
            <a:fillRect/>
          </a:stretch>
        </p:blipFill>
        <p:spPr>
          <a:xfrm>
            <a:off x="323556" y="1402680"/>
            <a:ext cx="6006905" cy="3356085"/>
          </a:xfrm>
          <a:prstGeom prst="rect">
            <a:avLst/>
          </a:prstGeom>
        </p:spPr>
      </p:pic>
      <p:grpSp>
        <p:nvGrpSpPr>
          <p:cNvPr id="51" name="グループ化 50">
            <a:extLst>
              <a:ext uri="{FF2B5EF4-FFF2-40B4-BE49-F238E27FC236}">
                <a16:creationId xmlns:a16="http://schemas.microsoft.com/office/drawing/2014/main" id="{EA778BAA-F4B3-71EF-250B-FD3A6C715323}"/>
              </a:ext>
            </a:extLst>
          </p:cNvPr>
          <p:cNvGrpSpPr/>
          <p:nvPr/>
        </p:nvGrpSpPr>
        <p:grpSpPr>
          <a:xfrm>
            <a:off x="323556" y="1307246"/>
            <a:ext cx="6795744" cy="3451519"/>
            <a:chOff x="323556" y="1307246"/>
            <a:chExt cx="6795744" cy="3451519"/>
          </a:xfrm>
        </p:grpSpPr>
        <p:sp>
          <p:nvSpPr>
            <p:cNvPr id="10" name="正方形/長方形 9">
              <a:extLst>
                <a:ext uri="{FF2B5EF4-FFF2-40B4-BE49-F238E27FC236}">
                  <a16:creationId xmlns:a16="http://schemas.microsoft.com/office/drawing/2014/main" id="{B451CC8C-4F87-FB38-EA48-2D88E18A48F8}"/>
                </a:ext>
              </a:extLst>
            </p:cNvPr>
            <p:cNvSpPr/>
            <p:nvPr/>
          </p:nvSpPr>
          <p:spPr>
            <a:xfrm>
              <a:off x="323556" y="4255477"/>
              <a:ext cx="316524" cy="35872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035981EE-CC3D-6CEB-DBB0-9C5B38F18AE4}"/>
                </a:ext>
              </a:extLst>
            </p:cNvPr>
            <p:cNvPicPr>
              <a:picLocks noChangeAspect="1"/>
            </p:cNvPicPr>
            <p:nvPr/>
          </p:nvPicPr>
          <p:blipFill>
            <a:blip r:embed="rId8"/>
            <a:stretch>
              <a:fillRect/>
            </a:stretch>
          </p:blipFill>
          <p:spPr>
            <a:xfrm>
              <a:off x="2743201" y="1307246"/>
              <a:ext cx="4376099" cy="3451519"/>
            </a:xfrm>
            <a:prstGeom prst="rect">
              <a:avLst/>
            </a:prstGeom>
          </p:spPr>
        </p:pic>
        <p:cxnSp>
          <p:nvCxnSpPr>
            <p:cNvPr id="15" name="直線矢印コネクタ 14">
              <a:extLst>
                <a:ext uri="{FF2B5EF4-FFF2-40B4-BE49-F238E27FC236}">
                  <a16:creationId xmlns:a16="http://schemas.microsoft.com/office/drawing/2014/main" id="{E7E49D0A-3E9F-7CC4-D306-BB17B7D47281}"/>
                </a:ext>
              </a:extLst>
            </p:cNvPr>
            <p:cNvCxnSpPr/>
            <p:nvPr/>
          </p:nvCxnSpPr>
          <p:spPr>
            <a:xfrm>
              <a:off x="709925" y="4346917"/>
              <a:ext cx="196947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2" name="グループ化 51">
            <a:extLst>
              <a:ext uri="{FF2B5EF4-FFF2-40B4-BE49-F238E27FC236}">
                <a16:creationId xmlns:a16="http://schemas.microsoft.com/office/drawing/2014/main" id="{39560881-998C-453A-EB81-8014337D1AB8}"/>
              </a:ext>
            </a:extLst>
          </p:cNvPr>
          <p:cNvGrpSpPr/>
          <p:nvPr/>
        </p:nvGrpSpPr>
        <p:grpSpPr>
          <a:xfrm>
            <a:off x="3717142" y="2658794"/>
            <a:ext cx="3000182" cy="2099971"/>
            <a:chOff x="3717142" y="2658794"/>
            <a:chExt cx="3000182" cy="2099971"/>
          </a:xfrm>
        </p:grpSpPr>
        <p:sp>
          <p:nvSpPr>
            <p:cNvPr id="16" name="正方形/長方形 15">
              <a:extLst>
                <a:ext uri="{FF2B5EF4-FFF2-40B4-BE49-F238E27FC236}">
                  <a16:creationId xmlns:a16="http://schemas.microsoft.com/office/drawing/2014/main" id="{E3E6C9AF-6320-D799-6752-F1E86369843B}"/>
                </a:ext>
              </a:extLst>
            </p:cNvPr>
            <p:cNvSpPr/>
            <p:nvPr/>
          </p:nvSpPr>
          <p:spPr>
            <a:xfrm>
              <a:off x="6400800" y="4102699"/>
              <a:ext cx="316524" cy="656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F00E708-73A2-7C26-83AB-0F07DC17E214}"/>
                </a:ext>
              </a:extLst>
            </p:cNvPr>
            <p:cNvSpPr/>
            <p:nvPr/>
          </p:nvSpPr>
          <p:spPr>
            <a:xfrm>
              <a:off x="3873305" y="2658794"/>
              <a:ext cx="1282504" cy="38686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13D3838-A849-E3A7-589A-7725CD829C2A}"/>
                </a:ext>
              </a:extLst>
            </p:cNvPr>
            <p:cNvSpPr txBox="1"/>
            <p:nvPr/>
          </p:nvSpPr>
          <p:spPr>
            <a:xfrm>
              <a:off x="3717142" y="3497539"/>
              <a:ext cx="2795954"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在庫が</a:t>
              </a:r>
              <a:r>
                <a:rPr kumimoji="1" lang="en-US" altLang="ja-JP" sz="1400" b="1" kern="1200" dirty="0">
                  <a:solidFill>
                    <a:srgbClr val="FF0000"/>
                  </a:solidFill>
                  <a:effectLst/>
                  <a:latin typeface="游ゴシック" panose="020B0400000000000000" pitchFamily="50" charset="-128"/>
                  <a:ea typeface="游ゴシック" panose="020B0400000000000000" pitchFamily="50" charset="-128"/>
                </a:rPr>
                <a:t>200</a:t>
              </a:r>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から</a:t>
              </a:r>
              <a:r>
                <a:rPr kumimoji="1" lang="en-US" altLang="ja-JP" sz="1400" b="1" kern="1200" dirty="0">
                  <a:solidFill>
                    <a:srgbClr val="FF0000"/>
                  </a:solidFill>
                  <a:effectLst/>
                  <a:latin typeface="游ゴシック" panose="020B0400000000000000" pitchFamily="50" charset="-128"/>
                  <a:ea typeface="游ゴシック" panose="020B0400000000000000" pitchFamily="50" charset="-128"/>
                </a:rPr>
                <a:t>140</a:t>
              </a:r>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に更新</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cxnSp>
          <p:nvCxnSpPr>
            <p:cNvPr id="31" name="直線矢印コネクタ 30">
              <a:extLst>
                <a:ext uri="{FF2B5EF4-FFF2-40B4-BE49-F238E27FC236}">
                  <a16:creationId xmlns:a16="http://schemas.microsoft.com/office/drawing/2014/main" id="{C3CA4B23-985F-E20B-E05D-E772D19C03FB}"/>
                </a:ext>
              </a:extLst>
            </p:cNvPr>
            <p:cNvCxnSpPr>
              <a:cxnSpLocks/>
            </p:cNvCxnSpPr>
            <p:nvPr/>
          </p:nvCxnSpPr>
          <p:spPr>
            <a:xfrm flipV="1">
              <a:off x="4514557" y="3080722"/>
              <a:ext cx="0" cy="4168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FC84ACE6-F2A3-EC37-D4EF-A12A79A365CE}"/>
                </a:ext>
              </a:extLst>
            </p:cNvPr>
            <p:cNvCxnSpPr>
              <a:cxnSpLocks/>
            </p:cNvCxnSpPr>
            <p:nvPr/>
          </p:nvCxnSpPr>
          <p:spPr>
            <a:xfrm>
              <a:off x="4550897" y="3805316"/>
              <a:ext cx="2008165" cy="1951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6" name="グループ化 65">
            <a:extLst>
              <a:ext uri="{FF2B5EF4-FFF2-40B4-BE49-F238E27FC236}">
                <a16:creationId xmlns:a16="http://schemas.microsoft.com/office/drawing/2014/main" id="{67A40E89-DD8B-B85F-3F5F-7F2AD535F25D}"/>
              </a:ext>
            </a:extLst>
          </p:cNvPr>
          <p:cNvGrpSpPr/>
          <p:nvPr/>
        </p:nvGrpSpPr>
        <p:grpSpPr>
          <a:xfrm>
            <a:off x="2679403" y="1311472"/>
            <a:ext cx="4440381" cy="3502219"/>
            <a:chOff x="2743201" y="1311472"/>
            <a:chExt cx="4440381" cy="3502219"/>
          </a:xfrm>
        </p:grpSpPr>
        <p:grpSp>
          <p:nvGrpSpPr>
            <p:cNvPr id="58" name="グループ化 57">
              <a:extLst>
                <a:ext uri="{FF2B5EF4-FFF2-40B4-BE49-F238E27FC236}">
                  <a16:creationId xmlns:a16="http://schemas.microsoft.com/office/drawing/2014/main" id="{06CF2FB9-8B13-8EF2-4032-16815E98F453}"/>
                </a:ext>
              </a:extLst>
            </p:cNvPr>
            <p:cNvGrpSpPr/>
            <p:nvPr/>
          </p:nvGrpSpPr>
          <p:grpSpPr>
            <a:xfrm>
              <a:off x="2743201" y="1311472"/>
              <a:ext cx="4440381" cy="3502219"/>
              <a:chOff x="2743201" y="1311472"/>
              <a:chExt cx="4440381" cy="3502219"/>
            </a:xfrm>
          </p:grpSpPr>
          <p:pic>
            <p:nvPicPr>
              <p:cNvPr id="54" name="図 53">
                <a:extLst>
                  <a:ext uri="{FF2B5EF4-FFF2-40B4-BE49-F238E27FC236}">
                    <a16:creationId xmlns:a16="http://schemas.microsoft.com/office/drawing/2014/main" id="{894C9B88-D9F5-3967-8D1F-1481E8BA1DAC}"/>
                  </a:ext>
                </a:extLst>
              </p:cNvPr>
              <p:cNvPicPr>
                <a:picLocks noChangeAspect="1"/>
              </p:cNvPicPr>
              <p:nvPr/>
            </p:nvPicPr>
            <p:blipFill>
              <a:blip r:embed="rId9"/>
              <a:stretch>
                <a:fillRect/>
              </a:stretch>
            </p:blipFill>
            <p:spPr>
              <a:xfrm>
                <a:off x="2743201" y="1311472"/>
                <a:ext cx="4440381" cy="3502219"/>
              </a:xfrm>
              <a:prstGeom prst="rect">
                <a:avLst/>
              </a:prstGeom>
            </p:spPr>
          </p:pic>
          <p:sp>
            <p:nvSpPr>
              <p:cNvPr id="56" name="テキスト ボックス 55">
                <a:extLst>
                  <a:ext uri="{FF2B5EF4-FFF2-40B4-BE49-F238E27FC236}">
                    <a16:creationId xmlns:a16="http://schemas.microsoft.com/office/drawing/2014/main" id="{5397E89A-4C87-EBF7-D273-D75437E36A76}"/>
                  </a:ext>
                </a:extLst>
              </p:cNvPr>
              <p:cNvSpPr txBox="1"/>
              <p:nvPr/>
            </p:nvSpPr>
            <p:spPr>
              <a:xfrm>
                <a:off x="2760785" y="1889781"/>
                <a:ext cx="1811215"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在庫が少なくなると</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sp>
          <p:nvSpPr>
            <p:cNvPr id="65" name="正方形/長方形 64">
              <a:extLst>
                <a:ext uri="{FF2B5EF4-FFF2-40B4-BE49-F238E27FC236}">
                  <a16:creationId xmlns:a16="http://schemas.microsoft.com/office/drawing/2014/main" id="{E787AA53-53D9-A141-AAF0-BE39068F02DA}"/>
                </a:ext>
              </a:extLst>
            </p:cNvPr>
            <p:cNvSpPr/>
            <p:nvPr/>
          </p:nvSpPr>
          <p:spPr>
            <a:xfrm>
              <a:off x="5043268" y="2658794"/>
              <a:ext cx="1111347" cy="38686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grpSp>
        <p:nvGrpSpPr>
          <p:cNvPr id="64" name="グループ化 63">
            <a:extLst>
              <a:ext uri="{FF2B5EF4-FFF2-40B4-BE49-F238E27FC236}">
                <a16:creationId xmlns:a16="http://schemas.microsoft.com/office/drawing/2014/main" id="{7CDDD2C7-1E1D-75BB-93F6-ABCE0569B2E8}"/>
              </a:ext>
            </a:extLst>
          </p:cNvPr>
          <p:cNvGrpSpPr/>
          <p:nvPr/>
        </p:nvGrpSpPr>
        <p:grpSpPr>
          <a:xfrm>
            <a:off x="2743201" y="3179298"/>
            <a:ext cx="1247458" cy="823512"/>
            <a:chOff x="2743201" y="3179298"/>
            <a:chExt cx="1247458" cy="823512"/>
          </a:xfrm>
        </p:grpSpPr>
        <p:sp>
          <p:nvSpPr>
            <p:cNvPr id="57" name="正方形/長方形 56">
              <a:extLst>
                <a:ext uri="{FF2B5EF4-FFF2-40B4-BE49-F238E27FC236}">
                  <a16:creationId xmlns:a16="http://schemas.microsoft.com/office/drawing/2014/main" id="{38B2F4D3-AE6D-8D80-79FD-0D19D94DBA6E}"/>
                </a:ext>
              </a:extLst>
            </p:cNvPr>
            <p:cNvSpPr/>
            <p:nvPr/>
          </p:nvSpPr>
          <p:spPr>
            <a:xfrm>
              <a:off x="2743201" y="3179298"/>
              <a:ext cx="1130103" cy="26331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b="1" dirty="0">
                  <a:solidFill>
                    <a:srgbClr val="FF0000"/>
                  </a:solidFill>
                  <a:latin typeface="游ゴシック" panose="020B0400000000000000" pitchFamily="50" charset="-128"/>
                  <a:ea typeface="游ゴシック" panose="020B0400000000000000" pitchFamily="50" charset="-128"/>
                </a:rPr>
                <a:t>再発注</a:t>
              </a:r>
              <a:endParaRPr kumimoji="1"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E25AD4AA-7413-2363-BD07-FA335CBCE93B}"/>
                </a:ext>
              </a:extLst>
            </p:cNvPr>
            <p:cNvSpPr txBox="1"/>
            <p:nvPr/>
          </p:nvSpPr>
          <p:spPr>
            <a:xfrm>
              <a:off x="2860556" y="3695033"/>
              <a:ext cx="1130103"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注意喚起</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cxnSp>
          <p:nvCxnSpPr>
            <p:cNvPr id="62" name="直線矢印コネクタ 61">
              <a:extLst>
                <a:ext uri="{FF2B5EF4-FFF2-40B4-BE49-F238E27FC236}">
                  <a16:creationId xmlns:a16="http://schemas.microsoft.com/office/drawing/2014/main" id="{DCEC3E8D-65E1-ADA1-359F-EF6B2863B1E4}"/>
                </a:ext>
              </a:extLst>
            </p:cNvPr>
            <p:cNvCxnSpPr>
              <a:cxnSpLocks/>
            </p:cNvCxnSpPr>
            <p:nvPr/>
          </p:nvCxnSpPr>
          <p:spPr>
            <a:xfrm flipV="1">
              <a:off x="3296528" y="3442613"/>
              <a:ext cx="0" cy="2276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67" name="D06">
            <a:hlinkClick r:id="" action="ppaction://media"/>
            <a:extLst>
              <a:ext uri="{FF2B5EF4-FFF2-40B4-BE49-F238E27FC236}">
                <a16:creationId xmlns:a16="http://schemas.microsoft.com/office/drawing/2014/main" id="{2EB0BB10-5E52-DD9C-3BFA-7D5C3A4492E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61300" y="512763"/>
            <a:ext cx="406400" cy="406400"/>
          </a:xfrm>
          <a:prstGeom prst="rect">
            <a:avLst/>
          </a:prstGeom>
        </p:spPr>
      </p:pic>
    </p:spTree>
    <p:extLst>
      <p:ext uri="{BB962C8B-B14F-4D97-AF65-F5344CB8AC3E}">
        <p14:creationId xmlns:p14="http://schemas.microsoft.com/office/powerpoint/2010/main" val="136667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17570" fill="hold"/>
                                        <p:tgtEl>
                                          <p:spTgt spid="67"/>
                                        </p:tgtEl>
                                      </p:cBhvr>
                                    </p:cmd>
                                  </p:childTnLst>
                                </p:cTn>
                              </p:par>
                              <p:par>
                                <p:cTn id="7" presetID="10" presetClass="entr" presetSubtype="0" fill="hold" nodeType="withEffect">
                                  <p:stCondLst>
                                    <p:cond delay="25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650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840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nodeType="withEffect">
                                  <p:stCondLst>
                                    <p:cond delay="1370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nodeType="withEffect">
                                  <p:stCondLst>
                                    <p:cond delay="166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34F5C-932C-4D74-0293-0CA26975261B}"/>
            </a:ext>
          </a:extLst>
        </p:cNvPr>
        <p:cNvGrpSpPr/>
        <p:nvPr/>
      </p:nvGrpSpPr>
      <p:grpSpPr>
        <a:xfrm>
          <a:off x="0" y="0"/>
          <a:ext cx="0" cy="0"/>
          <a:chOff x="0" y="0"/>
          <a:chExt cx="0" cy="0"/>
        </a:xfrm>
      </p:grpSpPr>
      <p:pic>
        <p:nvPicPr>
          <p:cNvPr id="40" name="Picture 4">
            <a:extLst>
              <a:ext uri="{FF2B5EF4-FFF2-40B4-BE49-F238E27FC236}">
                <a16:creationId xmlns:a16="http://schemas.microsoft.com/office/drawing/2014/main" id="{BDA73D09-6E6B-024D-44E4-DB535682F8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A18671DA-508C-017B-F37C-3D78BBE2F2C1}"/>
              </a:ext>
            </a:extLst>
          </p:cNvPr>
          <p:cNvSpPr>
            <a:spLocks noGrp="1"/>
          </p:cNvSpPr>
          <p:nvPr>
            <p:ph type="title"/>
          </p:nvPr>
        </p:nvSpPr>
        <p:spPr>
          <a:xfrm>
            <a:off x="1406769" y="716737"/>
            <a:ext cx="6295294" cy="581826"/>
          </a:xfrm>
        </p:spPr>
        <p:txBody>
          <a:bodyPr/>
          <a:lstStyle/>
          <a:p>
            <a:r>
              <a:rPr lang="ja-JP" altLang="ja-JP" sz="1800" b="1" dirty="0">
                <a:latin typeface="游ゴシック" panose="020B0400000000000000" pitchFamily="50" charset="-128"/>
                <a:ea typeface="游ゴシック" panose="020B0400000000000000" pitchFamily="50" charset="-128"/>
              </a:rPr>
              <a:t>請求書のワンクリック作成</a:t>
            </a:r>
            <a:endParaRPr lang="en-US" altLang="ja-JP" sz="1800" b="1"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F2ED48E-B546-779E-77A9-8AB7E72E2E2C}"/>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7</a:t>
            </a:fld>
            <a:endParaRPr lang="ja-JP" altLang="en-US">
              <a:latin typeface="メイリオ" panose="020B0604030504040204" pitchFamily="50" charset="-128"/>
              <a:ea typeface="メイリオ" panose="020B0604030504040204" pitchFamily="50" charset="-128"/>
            </a:endParaRPr>
          </a:p>
        </p:txBody>
      </p:sp>
      <p:pic>
        <p:nvPicPr>
          <p:cNvPr id="41" name="Picture 2">
            <a:extLst>
              <a:ext uri="{FF2B5EF4-FFF2-40B4-BE49-F238E27FC236}">
                <a16:creationId xmlns:a16="http://schemas.microsoft.com/office/drawing/2014/main" id="{504D7642-15B8-2B69-6A5A-3D7B2802A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1B27967F-85C9-90BE-B8DE-AFCB4D888852}"/>
              </a:ext>
            </a:extLst>
          </p:cNvPr>
          <p:cNvGrpSpPr/>
          <p:nvPr/>
        </p:nvGrpSpPr>
        <p:grpSpPr>
          <a:xfrm>
            <a:off x="591342" y="1321465"/>
            <a:ext cx="4897810" cy="3437300"/>
            <a:chOff x="591342" y="1321465"/>
            <a:chExt cx="4897810" cy="3437300"/>
          </a:xfrm>
        </p:grpSpPr>
        <p:pic>
          <p:nvPicPr>
            <p:cNvPr id="17" name="図 16">
              <a:extLst>
                <a:ext uri="{FF2B5EF4-FFF2-40B4-BE49-F238E27FC236}">
                  <a16:creationId xmlns:a16="http://schemas.microsoft.com/office/drawing/2014/main" id="{CFFFE467-B0C7-505E-DE3F-43713C5BC5FA}"/>
                </a:ext>
              </a:extLst>
            </p:cNvPr>
            <p:cNvPicPr>
              <a:picLocks noChangeAspect="1"/>
            </p:cNvPicPr>
            <p:nvPr/>
          </p:nvPicPr>
          <p:blipFill>
            <a:blip r:embed="rId7"/>
            <a:stretch>
              <a:fillRect/>
            </a:stretch>
          </p:blipFill>
          <p:spPr>
            <a:xfrm>
              <a:off x="591342" y="1598464"/>
              <a:ext cx="4897810" cy="3160301"/>
            </a:xfrm>
            <a:prstGeom prst="rect">
              <a:avLst/>
            </a:prstGeom>
          </p:spPr>
        </p:pic>
        <p:sp>
          <p:nvSpPr>
            <p:cNvPr id="19" name="テキスト ボックス 18">
              <a:extLst>
                <a:ext uri="{FF2B5EF4-FFF2-40B4-BE49-F238E27FC236}">
                  <a16:creationId xmlns:a16="http://schemas.microsoft.com/office/drawing/2014/main" id="{1EB8CA34-3BE2-C345-7202-A53D81AA83D4}"/>
                </a:ext>
              </a:extLst>
            </p:cNvPr>
            <p:cNvSpPr txBox="1"/>
            <p:nvPr/>
          </p:nvSpPr>
          <p:spPr>
            <a:xfrm>
              <a:off x="591342" y="1321465"/>
              <a:ext cx="112062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b="1" dirty="0">
                  <a:solidFill>
                    <a:schemeClr val="tx1"/>
                  </a:solidFill>
                  <a:latin typeface="游ゴシック" panose="020B0400000000000000" pitchFamily="50" charset="-128"/>
                  <a:ea typeface="游ゴシック" panose="020B0400000000000000" pitchFamily="50" charset="-128"/>
                </a:rPr>
                <a:t>売上登録画面</a:t>
              </a:r>
            </a:p>
          </p:txBody>
        </p:sp>
      </p:grpSp>
      <p:grpSp>
        <p:nvGrpSpPr>
          <p:cNvPr id="46" name="グループ化 45">
            <a:extLst>
              <a:ext uri="{FF2B5EF4-FFF2-40B4-BE49-F238E27FC236}">
                <a16:creationId xmlns:a16="http://schemas.microsoft.com/office/drawing/2014/main" id="{419ADE4A-68CF-E019-5CAE-3F9DAEE76686}"/>
              </a:ext>
            </a:extLst>
          </p:cNvPr>
          <p:cNvGrpSpPr/>
          <p:nvPr/>
        </p:nvGrpSpPr>
        <p:grpSpPr>
          <a:xfrm>
            <a:off x="1456006" y="2571750"/>
            <a:ext cx="3664634" cy="375432"/>
            <a:chOff x="1456006" y="2571750"/>
            <a:chExt cx="3664634" cy="375432"/>
          </a:xfrm>
        </p:grpSpPr>
        <p:sp>
          <p:nvSpPr>
            <p:cNvPr id="24" name="正方形/長方形 23">
              <a:extLst>
                <a:ext uri="{FF2B5EF4-FFF2-40B4-BE49-F238E27FC236}">
                  <a16:creationId xmlns:a16="http://schemas.microsoft.com/office/drawing/2014/main" id="{E99F90C0-F153-603E-E6CD-BA623FAFC222}"/>
                </a:ext>
              </a:extLst>
            </p:cNvPr>
            <p:cNvSpPr/>
            <p:nvPr/>
          </p:nvSpPr>
          <p:spPr>
            <a:xfrm>
              <a:off x="1456006" y="2571750"/>
              <a:ext cx="914400" cy="37543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B22DEFF-96C8-9DB3-7D40-49FAA0904EDF}"/>
                </a:ext>
              </a:extLst>
            </p:cNvPr>
            <p:cNvSpPr txBox="1"/>
            <p:nvPr/>
          </p:nvSpPr>
          <p:spPr>
            <a:xfrm>
              <a:off x="2370406" y="2639405"/>
              <a:ext cx="2750234" cy="307777"/>
            </a:xfrm>
            <a:prstGeom prst="rect">
              <a:avLst/>
            </a:prstGeom>
            <a:noFill/>
          </p:spPr>
          <p:txBody>
            <a:bodyPr wrap="square">
              <a:spAutoFit/>
            </a:bodyPr>
            <a:lstStyle/>
            <a:p>
              <a:r>
                <a:rPr lang="ja-JP" altLang="ja-JP" sz="14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『帳票出力』ボタンをクリック</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grpSp>
        <p:nvGrpSpPr>
          <p:cNvPr id="43" name="グループ化 42">
            <a:extLst>
              <a:ext uri="{FF2B5EF4-FFF2-40B4-BE49-F238E27FC236}">
                <a16:creationId xmlns:a16="http://schemas.microsoft.com/office/drawing/2014/main" id="{470E9447-0537-F83F-DFE9-B35B1CD90443}"/>
              </a:ext>
            </a:extLst>
          </p:cNvPr>
          <p:cNvGrpSpPr/>
          <p:nvPr/>
        </p:nvGrpSpPr>
        <p:grpSpPr>
          <a:xfrm>
            <a:off x="2282795" y="1711222"/>
            <a:ext cx="4099415" cy="2809269"/>
            <a:chOff x="2452291" y="1797980"/>
            <a:chExt cx="4099415" cy="2809269"/>
          </a:xfrm>
        </p:grpSpPr>
        <p:pic>
          <p:nvPicPr>
            <p:cNvPr id="32" name="図 31">
              <a:extLst>
                <a:ext uri="{FF2B5EF4-FFF2-40B4-BE49-F238E27FC236}">
                  <a16:creationId xmlns:a16="http://schemas.microsoft.com/office/drawing/2014/main" id="{42CF28DE-E48B-2564-FCDD-79BB8AFC4BD0}"/>
                </a:ext>
              </a:extLst>
            </p:cNvPr>
            <p:cNvPicPr>
              <a:picLocks noChangeAspect="1"/>
            </p:cNvPicPr>
            <p:nvPr/>
          </p:nvPicPr>
          <p:blipFill>
            <a:blip r:embed="rId8"/>
            <a:stretch>
              <a:fillRect/>
            </a:stretch>
          </p:blipFill>
          <p:spPr>
            <a:xfrm>
              <a:off x="2452291" y="1797980"/>
              <a:ext cx="3857711" cy="2788087"/>
            </a:xfrm>
            <a:prstGeom prst="rect">
              <a:avLst/>
            </a:prstGeom>
          </p:spPr>
        </p:pic>
        <p:grpSp>
          <p:nvGrpSpPr>
            <p:cNvPr id="42" name="グループ化 41">
              <a:extLst>
                <a:ext uri="{FF2B5EF4-FFF2-40B4-BE49-F238E27FC236}">
                  <a16:creationId xmlns:a16="http://schemas.microsoft.com/office/drawing/2014/main" id="{CEE5ED54-ED2D-07FB-7CA8-04C589DACC50}"/>
                </a:ext>
              </a:extLst>
            </p:cNvPr>
            <p:cNvGrpSpPr/>
            <p:nvPr/>
          </p:nvGrpSpPr>
          <p:grpSpPr>
            <a:xfrm>
              <a:off x="5120640" y="3951100"/>
              <a:ext cx="1431066" cy="656149"/>
              <a:chOff x="5120640" y="3951100"/>
              <a:chExt cx="1431066" cy="656149"/>
            </a:xfrm>
          </p:grpSpPr>
          <p:sp>
            <p:nvSpPr>
              <p:cNvPr id="33" name="正方形/長方形 32">
                <a:extLst>
                  <a:ext uri="{FF2B5EF4-FFF2-40B4-BE49-F238E27FC236}">
                    <a16:creationId xmlns:a16="http://schemas.microsoft.com/office/drawing/2014/main" id="{E44310F7-E0A4-FC9D-05F6-41E1268467D3}"/>
                  </a:ext>
                </a:extLst>
              </p:cNvPr>
              <p:cNvSpPr/>
              <p:nvPr/>
            </p:nvSpPr>
            <p:spPr>
              <a:xfrm>
                <a:off x="5395602" y="4231817"/>
                <a:ext cx="914400" cy="37543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9B0DB4B-AE81-8C30-3B6D-D6AB8E620927}"/>
                  </a:ext>
                </a:extLst>
              </p:cNvPr>
              <p:cNvSpPr txBox="1"/>
              <p:nvPr/>
            </p:nvSpPr>
            <p:spPr>
              <a:xfrm>
                <a:off x="5120640" y="3951100"/>
                <a:ext cx="1431066"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帳票</a:t>
                </a:r>
                <a:r>
                  <a:rPr kumimoji="1" lang="ja-JP" altLang="en-US" sz="1400" b="1" kern="1200" dirty="0">
                    <a:solidFill>
                      <a:srgbClr val="FF0000"/>
                    </a:solidFill>
                    <a:effectLst/>
                    <a:latin typeface="游ゴシック" panose="020B0400000000000000" pitchFamily="50" charset="-128"/>
                    <a:ea typeface="游ゴシック" panose="020B0400000000000000" pitchFamily="50" charset="-128"/>
                  </a:rPr>
                  <a:t>作成ボタン</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grpSp>
      <p:pic>
        <p:nvPicPr>
          <p:cNvPr id="35" name="図 34">
            <a:extLst>
              <a:ext uri="{FF2B5EF4-FFF2-40B4-BE49-F238E27FC236}">
                <a16:creationId xmlns:a16="http://schemas.microsoft.com/office/drawing/2014/main" id="{BC32E3FD-3BFC-ACAC-1C12-FA2DCD1F13F7}"/>
              </a:ext>
            </a:extLst>
          </p:cNvPr>
          <p:cNvPicPr>
            <a:picLocks noChangeAspect="1"/>
          </p:cNvPicPr>
          <p:nvPr/>
        </p:nvPicPr>
        <p:blipFill>
          <a:blip r:embed="rId9"/>
          <a:stretch>
            <a:fillRect/>
          </a:stretch>
        </p:blipFill>
        <p:spPr>
          <a:xfrm>
            <a:off x="4809206" y="1418024"/>
            <a:ext cx="3183188" cy="3395667"/>
          </a:xfrm>
          <a:prstGeom prst="rect">
            <a:avLst/>
          </a:prstGeom>
        </p:spPr>
      </p:pic>
      <p:sp>
        <p:nvSpPr>
          <p:cNvPr id="45" name="テキスト ボックス 44">
            <a:extLst>
              <a:ext uri="{FF2B5EF4-FFF2-40B4-BE49-F238E27FC236}">
                <a16:creationId xmlns:a16="http://schemas.microsoft.com/office/drawing/2014/main" id="{31B18AFD-F019-25A9-4D9D-5BB4317C0049}"/>
              </a:ext>
            </a:extLst>
          </p:cNvPr>
          <p:cNvSpPr txBox="1"/>
          <p:nvPr/>
        </p:nvSpPr>
        <p:spPr>
          <a:xfrm>
            <a:off x="5236926" y="3268137"/>
            <a:ext cx="2356340" cy="523220"/>
          </a:xfrm>
          <a:prstGeom prst="rect">
            <a:avLst/>
          </a:prstGeom>
          <a:noFill/>
        </p:spPr>
        <p:txBody>
          <a:bodyPr wrap="square">
            <a:spAutoFit/>
          </a:bodyPr>
          <a:lstStyle/>
          <a:p>
            <a:pPr algn="ctr"/>
            <a:r>
              <a:rPr lang="ja-JP" altLang="ja-JP" sz="1400" b="1" dirty="0">
                <a:solidFill>
                  <a:srgbClr val="FF0000"/>
                </a:solidFill>
                <a:latin typeface="游ゴシック" panose="020B0400000000000000" pitchFamily="50" charset="-128"/>
                <a:ea typeface="游ゴシック" panose="020B0400000000000000" pitchFamily="50" charset="-128"/>
              </a:rPr>
              <a:t>請求書が自動生成</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algn="ctr"/>
            <a:r>
              <a:rPr lang="en-US" altLang="ja-JP" sz="1400" b="1" dirty="0">
                <a:solidFill>
                  <a:srgbClr val="FF0000"/>
                </a:solidFill>
                <a:latin typeface="游ゴシック" panose="020B0400000000000000" pitchFamily="50" charset="-128"/>
                <a:ea typeface="游ゴシック" panose="020B0400000000000000" pitchFamily="50" charset="-128"/>
              </a:rPr>
              <a:t>Excel</a:t>
            </a:r>
            <a:r>
              <a:rPr lang="ja-JP" altLang="ja-JP" sz="1400" b="1" dirty="0">
                <a:solidFill>
                  <a:srgbClr val="FF0000"/>
                </a:solidFill>
                <a:latin typeface="游ゴシック" panose="020B0400000000000000" pitchFamily="50" charset="-128"/>
                <a:ea typeface="游ゴシック" panose="020B0400000000000000" pitchFamily="50" charset="-128"/>
              </a:rPr>
              <a:t>への転記は不要です</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pic>
        <p:nvPicPr>
          <p:cNvPr id="47" name="D07">
            <a:hlinkClick r:id="" action="ppaction://media"/>
            <a:extLst>
              <a:ext uri="{FF2B5EF4-FFF2-40B4-BE49-F238E27FC236}">
                <a16:creationId xmlns:a16="http://schemas.microsoft.com/office/drawing/2014/main" id="{84CAF796-3B09-B1BD-298B-7345FFAFC0B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72400" y="484581"/>
            <a:ext cx="406400" cy="406400"/>
          </a:xfrm>
          <a:prstGeom prst="rect">
            <a:avLst/>
          </a:prstGeom>
        </p:spPr>
      </p:pic>
      <p:sp>
        <p:nvSpPr>
          <p:cNvPr id="49" name="テキスト ボックス 48">
            <a:extLst>
              <a:ext uri="{FF2B5EF4-FFF2-40B4-BE49-F238E27FC236}">
                <a16:creationId xmlns:a16="http://schemas.microsoft.com/office/drawing/2014/main" id="{D2779B36-76EA-74D2-97FC-EBF08139AA34}"/>
              </a:ext>
            </a:extLst>
          </p:cNvPr>
          <p:cNvSpPr txBox="1"/>
          <p:nvPr/>
        </p:nvSpPr>
        <p:spPr>
          <a:xfrm>
            <a:off x="2370406" y="4245104"/>
            <a:ext cx="3875608" cy="338554"/>
          </a:xfrm>
          <a:prstGeom prst="rect">
            <a:avLst/>
          </a:prstGeom>
          <a:noFill/>
        </p:spPr>
        <p:txBody>
          <a:bodyPr wrap="square">
            <a:spAutoFit/>
          </a:bodyPr>
          <a:lstStyle/>
          <a:p>
            <a:r>
              <a:rPr kumimoji="1" lang="ja-JP" altLang="ja-JP" sz="1600" b="1" kern="1200" dirty="0">
                <a:solidFill>
                  <a:srgbClr val="FF0000"/>
                </a:solidFill>
                <a:effectLst/>
                <a:latin typeface="游ゴシック" panose="020B0400000000000000" pitchFamily="50" charset="-128"/>
                <a:ea typeface="游ゴシック" panose="020B0400000000000000" pitchFamily="50" charset="-128"/>
              </a:rPr>
              <a:t>これが</a:t>
            </a:r>
            <a:r>
              <a:rPr kumimoji="1" lang="en-US" altLang="ja-JP" sz="1600" b="1" kern="1200" dirty="0">
                <a:solidFill>
                  <a:srgbClr val="FF0000"/>
                </a:solidFill>
                <a:effectLst/>
                <a:latin typeface="游ゴシック" panose="020B0400000000000000" pitchFamily="50" charset="-128"/>
                <a:ea typeface="游ゴシック" panose="020B0400000000000000" pitchFamily="50" charset="-128"/>
              </a:rPr>
              <a:t>RICOH </a:t>
            </a:r>
            <a:r>
              <a:rPr kumimoji="1" lang="ja-JP" altLang="ja-JP" sz="1600" b="1" kern="1200" dirty="0">
                <a:solidFill>
                  <a:srgbClr val="FF0000"/>
                </a:solidFill>
                <a:effectLst/>
                <a:latin typeface="游ゴシック" panose="020B0400000000000000" pitchFamily="50" charset="-128"/>
                <a:ea typeface="游ゴシック" panose="020B0400000000000000" pitchFamily="50" charset="-128"/>
              </a:rPr>
              <a:t>帳票作成プラグインです</a:t>
            </a:r>
            <a:endParaRPr lang="ja-JP" altLang="en-US" sz="16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560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30" fill="hold"/>
                                        <p:tgtEl>
                                          <p:spTgt spid="47"/>
                                        </p:tgtEl>
                                      </p:cBhvr>
                                    </p:cmd>
                                  </p:childTnLst>
                                </p:cTn>
                              </p:par>
                              <p:par>
                                <p:cTn id="7" presetID="10" presetClass="entr" presetSubtype="0" fill="hold" nodeType="withEffect">
                                  <p:stCondLst>
                                    <p:cond delay="40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0" presetClass="entr" presetSubtype="0" fill="hold" nodeType="withEffect">
                                  <p:stCondLst>
                                    <p:cond delay="50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600"/>
                                        <p:tgtEl>
                                          <p:spTgt spid="46"/>
                                        </p:tgtEl>
                                      </p:cBhvr>
                                    </p:animEffect>
                                  </p:childTnLst>
                                </p:cTn>
                              </p:par>
                              <p:par>
                                <p:cTn id="13" presetID="10" presetClass="entr" presetSubtype="0" fill="hold" nodeType="withEffect">
                                  <p:stCondLst>
                                    <p:cond delay="75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90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600"/>
                                        <p:tgtEl>
                                          <p:spTgt spid="35"/>
                                        </p:tgtEl>
                                      </p:cBhvr>
                                    </p:animEffect>
                                  </p:childTnLst>
                                </p:cTn>
                              </p:par>
                              <p:par>
                                <p:cTn id="19" presetID="10" presetClass="entr" presetSubtype="0" fill="hold" grpId="0" nodeType="withEffect">
                                  <p:stCondLst>
                                    <p:cond delay="1040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184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7"/>
                </p:tgtEl>
              </p:cMediaNode>
            </p:audio>
          </p:childTnLst>
        </p:cTn>
      </p:par>
    </p:tnLst>
    <p:bldLst>
      <p:bldP spid="45"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74C98-7CA6-57B3-8F57-C292FF79AE7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C84EA0-5A1D-3885-B765-1870EBA7F1DF}"/>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8</a:t>
            </a:fld>
            <a:endParaRPr lang="ja-JP" altLang="en-US">
              <a:latin typeface="メイリオ" panose="020B0604030504040204" pitchFamily="50" charset="-128"/>
              <a:ea typeface="メイリオ" panose="020B0604030504040204" pitchFamily="50" charset="-128"/>
            </a:endParaRPr>
          </a:p>
        </p:txBody>
      </p:sp>
      <p:pic>
        <p:nvPicPr>
          <p:cNvPr id="41" name="Picture 2">
            <a:extLst>
              <a:ext uri="{FF2B5EF4-FFF2-40B4-BE49-F238E27FC236}">
                <a16:creationId xmlns:a16="http://schemas.microsoft.com/office/drawing/2014/main" id="{57699735-269E-9369-C604-4ABE84FEB9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E077617F-F52D-952A-06D3-CA6EC417A67E}"/>
              </a:ext>
            </a:extLst>
          </p:cNvPr>
          <p:cNvSpPr>
            <a:spLocks noGrp="1"/>
          </p:cNvSpPr>
          <p:nvPr>
            <p:ph type="title"/>
          </p:nvPr>
        </p:nvSpPr>
        <p:spPr>
          <a:xfrm>
            <a:off x="1434905" y="716737"/>
            <a:ext cx="6267158" cy="581826"/>
          </a:xfrm>
        </p:spPr>
        <p:txBody>
          <a:bodyPr/>
          <a:lstStyle/>
          <a:p>
            <a:r>
              <a:rPr lang="ja-JP" altLang="ja-JP" sz="1800" b="1" dirty="0">
                <a:latin typeface="游ゴシック" panose="020B0400000000000000" pitchFamily="50" charset="-128"/>
                <a:ea typeface="游ゴシック" panose="020B0400000000000000" pitchFamily="50" charset="-128"/>
              </a:rPr>
              <a:t>帳票の確認と検索機能</a:t>
            </a:r>
            <a:endParaRPr lang="ja-JP" altLang="en-US" sz="1800" dirty="0">
              <a:latin typeface="游ゴシック" panose="020B0400000000000000" pitchFamily="50" charset="-128"/>
              <a:ea typeface="游ゴシック" panose="020B0400000000000000" pitchFamily="50" charset="-128"/>
            </a:endParaRPr>
          </a:p>
        </p:txBody>
      </p:sp>
      <p:pic>
        <p:nvPicPr>
          <p:cNvPr id="24" name="Picture 4">
            <a:extLst>
              <a:ext uri="{FF2B5EF4-FFF2-40B4-BE49-F238E27FC236}">
                <a16:creationId xmlns:a16="http://schemas.microsoft.com/office/drawing/2014/main" id="{49256645-518F-B509-591C-C927DB4FC5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0C5F16FE-CB6A-1C7B-44C2-276AF0832F78}"/>
              </a:ext>
            </a:extLst>
          </p:cNvPr>
          <p:cNvPicPr>
            <a:picLocks noChangeAspect="1"/>
          </p:cNvPicPr>
          <p:nvPr/>
        </p:nvPicPr>
        <p:blipFill>
          <a:blip r:embed="rId7"/>
          <a:stretch>
            <a:fillRect/>
          </a:stretch>
        </p:blipFill>
        <p:spPr>
          <a:xfrm>
            <a:off x="1441805" y="1447601"/>
            <a:ext cx="4784489" cy="3134892"/>
          </a:xfrm>
          <a:prstGeom prst="rect">
            <a:avLst/>
          </a:prstGeom>
        </p:spPr>
      </p:pic>
      <p:grpSp>
        <p:nvGrpSpPr>
          <p:cNvPr id="29" name="グループ化 28">
            <a:extLst>
              <a:ext uri="{FF2B5EF4-FFF2-40B4-BE49-F238E27FC236}">
                <a16:creationId xmlns:a16="http://schemas.microsoft.com/office/drawing/2014/main" id="{8ADA3D37-9030-39D9-B58A-23C104D803AE}"/>
              </a:ext>
            </a:extLst>
          </p:cNvPr>
          <p:cNvGrpSpPr/>
          <p:nvPr/>
        </p:nvGrpSpPr>
        <p:grpSpPr>
          <a:xfrm>
            <a:off x="1239716" y="2402001"/>
            <a:ext cx="2333478" cy="903048"/>
            <a:chOff x="1239716" y="2402001"/>
            <a:chExt cx="2333478" cy="903048"/>
          </a:xfrm>
        </p:grpSpPr>
        <p:sp>
          <p:nvSpPr>
            <p:cNvPr id="10" name="正方形/長方形 9">
              <a:extLst>
                <a:ext uri="{FF2B5EF4-FFF2-40B4-BE49-F238E27FC236}">
                  <a16:creationId xmlns:a16="http://schemas.microsoft.com/office/drawing/2014/main" id="{DB6E16B8-9D6D-A58D-84E2-1AAE514B2DEB}"/>
                </a:ext>
              </a:extLst>
            </p:cNvPr>
            <p:cNvSpPr/>
            <p:nvPr/>
          </p:nvSpPr>
          <p:spPr>
            <a:xfrm>
              <a:off x="1371600" y="2402001"/>
              <a:ext cx="956603" cy="3798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25A54A9-5ECE-63B7-59E9-0CF3AF79B717}"/>
                </a:ext>
              </a:extLst>
            </p:cNvPr>
            <p:cNvSpPr txBox="1"/>
            <p:nvPr/>
          </p:nvSpPr>
          <p:spPr>
            <a:xfrm>
              <a:off x="1239716" y="2781829"/>
              <a:ext cx="2333478" cy="523220"/>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作成された請求書は</a:t>
              </a:r>
              <a:endParaRPr kumimoji="1" lang="en-US" altLang="ja-JP" sz="1400" b="1" kern="1200" dirty="0">
                <a:solidFill>
                  <a:srgbClr val="FF0000"/>
                </a:solidFill>
                <a:effectLst/>
                <a:latin typeface="游ゴシック" panose="020B0400000000000000" pitchFamily="50" charset="-128"/>
                <a:ea typeface="游ゴシック" panose="020B0400000000000000" pitchFamily="50" charset="-128"/>
              </a:endParaRPr>
            </a:p>
            <a:p>
              <a:r>
                <a:rPr lang="ja-JP" altLang="ja-JP" sz="1400" b="1" dirty="0">
                  <a:solidFill>
                    <a:srgbClr val="FF0000"/>
                  </a:solidFill>
                  <a:latin typeface="游ゴシック" panose="020B0400000000000000" pitchFamily="50" charset="-128"/>
                  <a:ea typeface="游ゴシック" panose="020B0400000000000000" pitchFamily="50" charset="-128"/>
                </a:rPr>
                <a:t>画面内でプレビュー可能</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grpSp>
        <p:nvGrpSpPr>
          <p:cNvPr id="30" name="グループ化 29">
            <a:extLst>
              <a:ext uri="{FF2B5EF4-FFF2-40B4-BE49-F238E27FC236}">
                <a16:creationId xmlns:a16="http://schemas.microsoft.com/office/drawing/2014/main" id="{6618C5DC-D372-8B04-1323-E6E3C8F60947}"/>
              </a:ext>
            </a:extLst>
          </p:cNvPr>
          <p:cNvGrpSpPr/>
          <p:nvPr/>
        </p:nvGrpSpPr>
        <p:grpSpPr>
          <a:xfrm>
            <a:off x="2495969" y="1341703"/>
            <a:ext cx="5724671" cy="3471988"/>
            <a:chOff x="2406455" y="1341703"/>
            <a:chExt cx="5724671" cy="3471988"/>
          </a:xfrm>
        </p:grpSpPr>
        <p:pic>
          <p:nvPicPr>
            <p:cNvPr id="20" name="図 19">
              <a:extLst>
                <a:ext uri="{FF2B5EF4-FFF2-40B4-BE49-F238E27FC236}">
                  <a16:creationId xmlns:a16="http://schemas.microsoft.com/office/drawing/2014/main" id="{5B9CDAFD-A0F2-5510-A76C-CBD581369B54}"/>
                </a:ext>
              </a:extLst>
            </p:cNvPr>
            <p:cNvPicPr>
              <a:picLocks noChangeAspect="1"/>
            </p:cNvPicPr>
            <p:nvPr/>
          </p:nvPicPr>
          <p:blipFill>
            <a:blip r:embed="rId8"/>
            <a:stretch>
              <a:fillRect/>
            </a:stretch>
          </p:blipFill>
          <p:spPr>
            <a:xfrm>
              <a:off x="3501809" y="1341703"/>
              <a:ext cx="4629317" cy="3471988"/>
            </a:xfrm>
            <a:prstGeom prst="rect">
              <a:avLst/>
            </a:prstGeom>
          </p:spPr>
        </p:pic>
        <p:cxnSp>
          <p:nvCxnSpPr>
            <p:cNvPr id="26" name="直線矢印コネクタ 25">
              <a:extLst>
                <a:ext uri="{FF2B5EF4-FFF2-40B4-BE49-F238E27FC236}">
                  <a16:creationId xmlns:a16="http://schemas.microsoft.com/office/drawing/2014/main" id="{1544BFBE-A5CA-CDC1-6251-AF7621FAF2FA}"/>
                </a:ext>
              </a:extLst>
            </p:cNvPr>
            <p:cNvCxnSpPr>
              <a:cxnSpLocks/>
            </p:cNvCxnSpPr>
            <p:nvPr/>
          </p:nvCxnSpPr>
          <p:spPr>
            <a:xfrm>
              <a:off x="2406455" y="2402001"/>
              <a:ext cx="180681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テキスト ボックス 31">
            <a:extLst>
              <a:ext uri="{FF2B5EF4-FFF2-40B4-BE49-F238E27FC236}">
                <a16:creationId xmlns:a16="http://schemas.microsoft.com/office/drawing/2014/main" id="{D94120CC-8356-5568-4652-BE4DB696741E}"/>
              </a:ext>
            </a:extLst>
          </p:cNvPr>
          <p:cNvSpPr txBox="1"/>
          <p:nvPr/>
        </p:nvSpPr>
        <p:spPr>
          <a:xfrm>
            <a:off x="4302788" y="3778905"/>
            <a:ext cx="3692636" cy="307777"/>
          </a:xfrm>
          <a:prstGeom prst="rect">
            <a:avLst/>
          </a:prstGeom>
          <a:noFill/>
        </p:spPr>
        <p:txBody>
          <a:bodyPr wrap="square">
            <a:spAutoFit/>
          </a:bodyPr>
          <a:lstStyle/>
          <a:p>
            <a:r>
              <a:rPr lang="ja-JP" altLang="ja-JP" sz="14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これが</a:t>
            </a:r>
            <a:r>
              <a:rPr lang="en-US" altLang="ja-JP" sz="14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RICOH PDF</a:t>
            </a:r>
            <a:r>
              <a:rPr lang="ja-JP" altLang="ja-JP" sz="1400" b="1"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ビューアープラグイン</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pic>
        <p:nvPicPr>
          <p:cNvPr id="34" name="D08">
            <a:hlinkClick r:id="" action="ppaction://media"/>
            <a:extLst>
              <a:ext uri="{FF2B5EF4-FFF2-40B4-BE49-F238E27FC236}">
                <a16:creationId xmlns:a16="http://schemas.microsoft.com/office/drawing/2014/main" id="{E95CA321-F613-2538-F5E5-726C2CD09A2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498863" y="491967"/>
            <a:ext cx="406400" cy="406400"/>
          </a:xfrm>
          <a:prstGeom prst="rect">
            <a:avLst/>
          </a:prstGeom>
        </p:spPr>
      </p:pic>
    </p:spTree>
    <p:extLst>
      <p:ext uri="{BB962C8B-B14F-4D97-AF65-F5344CB8AC3E}">
        <p14:creationId xmlns:p14="http://schemas.microsoft.com/office/powerpoint/2010/main" val="14521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10250" fill="hold"/>
                                        <p:tgtEl>
                                          <p:spTgt spid="34"/>
                                        </p:tgtEl>
                                      </p:cBhvr>
                                    </p:cmd>
                                  </p:childTnLst>
                                </p:cTn>
                              </p:par>
                              <p:par>
                                <p:cTn id="7" presetID="10" presetClass="entr" presetSubtype="0" fill="hold" nodeType="withEffect">
                                  <p:stCondLst>
                                    <p:cond delay="25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70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800"/>
                                        <p:tgtEl>
                                          <p:spTgt spid="29"/>
                                        </p:tgtEl>
                                      </p:cBhvr>
                                    </p:animEffect>
                                  </p:childTnLst>
                                </p:cTn>
                              </p:par>
                              <p:par>
                                <p:cTn id="13" presetID="10" presetClass="entr" presetSubtype="0" fill="hold" nodeType="withEffect">
                                  <p:stCondLst>
                                    <p:cond delay="87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900"/>
                                        <p:tgtEl>
                                          <p:spTgt spid="30"/>
                                        </p:tgtEl>
                                      </p:cBhvr>
                                    </p:animEffect>
                                  </p:childTnLst>
                                </p:cTn>
                              </p:par>
                              <p:par>
                                <p:cTn id="16" presetID="10" presetClass="entr" presetSubtype="0" fill="hold" grpId="0" nodeType="withEffect">
                                  <p:stCondLst>
                                    <p:cond delay="1090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8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4"/>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B3D1F-11DF-1A69-B7CF-44E1EA6FD9AB}"/>
            </a:ext>
          </a:extLst>
        </p:cNvPr>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180AA126-C87C-C0DF-EEDA-42B11CD9B0A5}"/>
              </a:ext>
            </a:extLst>
          </p:cNvPr>
          <p:cNvGrpSpPr/>
          <p:nvPr/>
        </p:nvGrpSpPr>
        <p:grpSpPr>
          <a:xfrm>
            <a:off x="786918" y="1445346"/>
            <a:ext cx="6375096" cy="3301703"/>
            <a:chOff x="577536" y="-769604"/>
            <a:chExt cx="6375096" cy="3301703"/>
          </a:xfrm>
        </p:grpSpPr>
        <p:pic>
          <p:nvPicPr>
            <p:cNvPr id="38" name="図 37">
              <a:extLst>
                <a:ext uri="{FF2B5EF4-FFF2-40B4-BE49-F238E27FC236}">
                  <a16:creationId xmlns:a16="http://schemas.microsoft.com/office/drawing/2014/main" id="{5D9030A7-84C2-6AAE-176F-D26970EDDD38}"/>
                </a:ext>
              </a:extLst>
            </p:cNvPr>
            <p:cNvPicPr>
              <a:picLocks noChangeAspect="1"/>
            </p:cNvPicPr>
            <p:nvPr/>
          </p:nvPicPr>
          <p:blipFill>
            <a:blip r:embed="rId5"/>
            <a:stretch>
              <a:fillRect/>
            </a:stretch>
          </p:blipFill>
          <p:spPr>
            <a:xfrm>
              <a:off x="577536" y="-769604"/>
              <a:ext cx="6375096" cy="3301703"/>
            </a:xfrm>
            <a:prstGeom prst="rect">
              <a:avLst/>
            </a:prstGeom>
          </p:spPr>
        </p:pic>
        <p:sp>
          <p:nvSpPr>
            <p:cNvPr id="43" name="正方形/長方形 42">
              <a:extLst>
                <a:ext uri="{FF2B5EF4-FFF2-40B4-BE49-F238E27FC236}">
                  <a16:creationId xmlns:a16="http://schemas.microsoft.com/office/drawing/2014/main" id="{4BC5D220-8AF2-8FE3-383A-6381224F573E}"/>
                </a:ext>
              </a:extLst>
            </p:cNvPr>
            <p:cNvSpPr/>
            <p:nvPr/>
          </p:nvSpPr>
          <p:spPr>
            <a:xfrm>
              <a:off x="753762" y="1646803"/>
              <a:ext cx="5931243" cy="7933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95B177D8-03FB-8842-644B-EA1165510DC9}"/>
                </a:ext>
              </a:extLst>
            </p:cNvPr>
            <p:cNvSpPr txBox="1"/>
            <p:nvPr/>
          </p:nvSpPr>
          <p:spPr>
            <a:xfrm>
              <a:off x="687375" y="1386563"/>
              <a:ext cx="1134225" cy="307777"/>
            </a:xfrm>
            <a:prstGeom prst="rect">
              <a:avLst/>
            </a:prstGeom>
            <a:noFill/>
          </p:spPr>
          <p:txBody>
            <a:bodyPr wrap="squar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過去の履歴</a:t>
              </a:r>
              <a:endParaRPr kumimoji="1" lang="ja-JP" altLang="en-US" sz="1400" b="1" dirty="0">
                <a:solidFill>
                  <a:srgbClr val="FF0000"/>
                </a:solidFill>
                <a:latin typeface="游ゴシック" panose="020B0400000000000000" pitchFamily="50" charset="-128"/>
                <a:ea typeface="游ゴシック" panose="020B0400000000000000" pitchFamily="50" charset="-128"/>
              </a:endParaRPr>
            </a:p>
          </p:txBody>
        </p:sp>
      </p:grpSp>
      <p:sp>
        <p:nvSpPr>
          <p:cNvPr id="2" name="スライド番号プレースホルダー 1">
            <a:extLst>
              <a:ext uri="{FF2B5EF4-FFF2-40B4-BE49-F238E27FC236}">
                <a16:creationId xmlns:a16="http://schemas.microsoft.com/office/drawing/2014/main" id="{E1588780-08E4-5B26-0D43-A03565F14FAA}"/>
              </a:ext>
            </a:extLst>
          </p:cNvPr>
          <p:cNvSpPr>
            <a:spLocks noGrp="1"/>
          </p:cNvSpPr>
          <p:nvPr>
            <p:ph type="sldNum" sz="quarter" idx="4"/>
          </p:nvPr>
        </p:nvSpPr>
        <p:spPr/>
        <p:txBody>
          <a:bodyPr/>
          <a:lstStyle/>
          <a:p>
            <a:fld id="{826ED362-CBD0-1944-A034-AEAF02C224DA}" type="slidenum">
              <a:rPr lang="ja-JP" altLang="en-US" smtClean="0">
                <a:latin typeface="メイリオ" panose="020B0604030504040204" pitchFamily="50" charset="-128"/>
                <a:ea typeface="メイリオ" panose="020B0604030504040204" pitchFamily="50" charset="-128"/>
              </a:rPr>
              <a:pPr/>
              <a:t>9</a:t>
            </a:fld>
            <a:endParaRPr lang="ja-JP" altLang="en-US">
              <a:latin typeface="メイリオ" panose="020B0604030504040204" pitchFamily="50" charset="-128"/>
              <a:ea typeface="メイリオ" panose="020B0604030504040204" pitchFamily="50" charset="-128"/>
            </a:endParaRPr>
          </a:p>
        </p:txBody>
      </p:sp>
      <p:pic>
        <p:nvPicPr>
          <p:cNvPr id="41" name="Picture 2">
            <a:extLst>
              <a:ext uri="{FF2B5EF4-FFF2-40B4-BE49-F238E27FC236}">
                <a16:creationId xmlns:a16="http://schemas.microsoft.com/office/drawing/2014/main" id="{2BDD4813-279B-F76D-4E15-08FCE2781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0" y="4801128"/>
            <a:ext cx="2047287" cy="2779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A6DE225F-8B7B-B90D-2BD9-BC58718695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4830" y="4813691"/>
            <a:ext cx="702279" cy="252821"/>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5">
            <a:extLst>
              <a:ext uri="{FF2B5EF4-FFF2-40B4-BE49-F238E27FC236}">
                <a16:creationId xmlns:a16="http://schemas.microsoft.com/office/drawing/2014/main" id="{F492B0B9-DEF5-EAA7-9A97-B06AC4FEAD28}"/>
              </a:ext>
            </a:extLst>
          </p:cNvPr>
          <p:cNvSpPr>
            <a:spLocks noGrp="1"/>
          </p:cNvSpPr>
          <p:nvPr>
            <p:ph type="title"/>
          </p:nvPr>
        </p:nvSpPr>
        <p:spPr>
          <a:xfrm>
            <a:off x="1434905" y="716737"/>
            <a:ext cx="6267158" cy="581826"/>
          </a:xfrm>
        </p:spPr>
        <p:txBody>
          <a:bodyPr/>
          <a:lstStyle/>
          <a:p>
            <a:r>
              <a:rPr lang="ja-JP" altLang="ja-JP" sz="1800" b="1" dirty="0">
                <a:latin typeface="游ゴシック" panose="020B0400000000000000" pitchFamily="50" charset="-128"/>
                <a:ea typeface="游ゴシック" panose="020B0400000000000000" pitchFamily="50" charset="-128"/>
              </a:rPr>
              <a:t>帳票の確認と検索機能</a:t>
            </a:r>
            <a:endParaRPr lang="ja-JP" altLang="en-US" sz="1800" dirty="0">
              <a:latin typeface="游ゴシック" panose="020B0400000000000000" pitchFamily="50" charset="-128"/>
              <a:ea typeface="游ゴシック" panose="020B0400000000000000" pitchFamily="50" charset="-128"/>
            </a:endParaRPr>
          </a:p>
        </p:txBody>
      </p:sp>
      <p:grpSp>
        <p:nvGrpSpPr>
          <p:cNvPr id="33" name="グループ化 32">
            <a:extLst>
              <a:ext uri="{FF2B5EF4-FFF2-40B4-BE49-F238E27FC236}">
                <a16:creationId xmlns:a16="http://schemas.microsoft.com/office/drawing/2014/main" id="{A05B0601-EE57-CADE-648D-7608F226848E}"/>
              </a:ext>
            </a:extLst>
          </p:cNvPr>
          <p:cNvGrpSpPr/>
          <p:nvPr/>
        </p:nvGrpSpPr>
        <p:grpSpPr>
          <a:xfrm>
            <a:off x="2847109" y="3285879"/>
            <a:ext cx="5897189" cy="1369254"/>
            <a:chOff x="2519875" y="3057509"/>
            <a:chExt cx="5897189" cy="1369254"/>
          </a:xfrm>
        </p:grpSpPr>
        <p:pic>
          <p:nvPicPr>
            <p:cNvPr id="27" name="図 26">
              <a:extLst>
                <a:ext uri="{FF2B5EF4-FFF2-40B4-BE49-F238E27FC236}">
                  <a16:creationId xmlns:a16="http://schemas.microsoft.com/office/drawing/2014/main" id="{F9022FF0-AAE5-57BC-50BD-A1BFC6F99DB3}"/>
                </a:ext>
              </a:extLst>
            </p:cNvPr>
            <p:cNvPicPr>
              <a:picLocks noChangeAspect="1"/>
            </p:cNvPicPr>
            <p:nvPr/>
          </p:nvPicPr>
          <p:blipFill>
            <a:blip r:embed="rId8"/>
            <a:stretch>
              <a:fillRect/>
            </a:stretch>
          </p:blipFill>
          <p:spPr>
            <a:xfrm>
              <a:off x="2847109" y="3057509"/>
              <a:ext cx="5569955" cy="1369254"/>
            </a:xfrm>
            <a:prstGeom prst="rect">
              <a:avLst/>
            </a:prstGeom>
          </p:spPr>
          <p:style>
            <a:lnRef idx="2">
              <a:schemeClr val="dk1"/>
            </a:lnRef>
            <a:fillRef idx="1">
              <a:schemeClr val="lt1"/>
            </a:fillRef>
            <a:effectRef idx="0">
              <a:schemeClr val="dk1"/>
            </a:effectRef>
            <a:fontRef idx="minor">
              <a:schemeClr val="dk1"/>
            </a:fontRef>
          </p:style>
        </p:pic>
        <p:grpSp>
          <p:nvGrpSpPr>
            <p:cNvPr id="32" name="グループ化 31">
              <a:extLst>
                <a:ext uri="{FF2B5EF4-FFF2-40B4-BE49-F238E27FC236}">
                  <a16:creationId xmlns:a16="http://schemas.microsoft.com/office/drawing/2014/main" id="{B43035FF-D143-9472-32F4-9B9ECBFBEA37}"/>
                </a:ext>
              </a:extLst>
            </p:cNvPr>
            <p:cNvGrpSpPr/>
            <p:nvPr/>
          </p:nvGrpSpPr>
          <p:grpSpPr>
            <a:xfrm>
              <a:off x="2519875" y="3057509"/>
              <a:ext cx="1623060" cy="1369254"/>
              <a:chOff x="2519875" y="3057509"/>
              <a:chExt cx="1623060" cy="1369254"/>
            </a:xfrm>
          </p:grpSpPr>
          <p:cxnSp>
            <p:nvCxnSpPr>
              <p:cNvPr id="29" name="直線矢印コネクタ 28">
                <a:extLst>
                  <a:ext uri="{FF2B5EF4-FFF2-40B4-BE49-F238E27FC236}">
                    <a16:creationId xmlns:a16="http://schemas.microsoft.com/office/drawing/2014/main" id="{11CA76BA-EB9E-176A-435C-D04C3BA93000}"/>
                  </a:ext>
                </a:extLst>
              </p:cNvPr>
              <p:cNvCxnSpPr/>
              <p:nvPr/>
            </p:nvCxnSpPr>
            <p:spPr>
              <a:xfrm>
                <a:off x="2519875" y="3819378"/>
                <a:ext cx="28135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正方形/長方形 29">
                <a:extLst>
                  <a:ext uri="{FF2B5EF4-FFF2-40B4-BE49-F238E27FC236}">
                    <a16:creationId xmlns:a16="http://schemas.microsoft.com/office/drawing/2014/main" id="{EB38E667-8D1A-9DED-CBA2-222F6F180EA0}"/>
                  </a:ext>
                </a:extLst>
              </p:cNvPr>
              <p:cNvSpPr/>
              <p:nvPr/>
            </p:nvSpPr>
            <p:spPr>
              <a:xfrm>
                <a:off x="3671668" y="3057509"/>
                <a:ext cx="471267" cy="13692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C9FB1490-C955-AE56-3133-4CD2B2F419A4}"/>
              </a:ext>
            </a:extLst>
          </p:cNvPr>
          <p:cNvGrpSpPr/>
          <p:nvPr/>
        </p:nvGrpSpPr>
        <p:grpSpPr>
          <a:xfrm>
            <a:off x="1875444" y="3023237"/>
            <a:ext cx="1082348" cy="1677031"/>
            <a:chOff x="1981986" y="2788421"/>
            <a:chExt cx="1082348" cy="1677031"/>
          </a:xfrm>
        </p:grpSpPr>
        <p:pic>
          <p:nvPicPr>
            <p:cNvPr id="36" name="図 35">
              <a:extLst>
                <a:ext uri="{FF2B5EF4-FFF2-40B4-BE49-F238E27FC236}">
                  <a16:creationId xmlns:a16="http://schemas.microsoft.com/office/drawing/2014/main" id="{224E4969-886A-701C-A539-7C1F6966FA2C}"/>
                </a:ext>
              </a:extLst>
            </p:cNvPr>
            <p:cNvPicPr>
              <a:picLocks noChangeAspect="1"/>
            </p:cNvPicPr>
            <p:nvPr/>
          </p:nvPicPr>
          <p:blipFill>
            <a:blip r:embed="rId9"/>
            <a:stretch>
              <a:fillRect/>
            </a:stretch>
          </p:blipFill>
          <p:spPr>
            <a:xfrm>
              <a:off x="2081221" y="3032694"/>
              <a:ext cx="883878" cy="1432758"/>
            </a:xfrm>
            <a:prstGeom prst="rect">
              <a:avLst/>
            </a:prstGeom>
            <a:ln w="25400">
              <a:solidFill>
                <a:schemeClr val="tx1"/>
              </a:solidFill>
            </a:ln>
          </p:spPr>
        </p:pic>
        <p:sp>
          <p:nvSpPr>
            <p:cNvPr id="39" name="テキスト ボックス 38">
              <a:extLst>
                <a:ext uri="{FF2B5EF4-FFF2-40B4-BE49-F238E27FC236}">
                  <a16:creationId xmlns:a16="http://schemas.microsoft.com/office/drawing/2014/main" id="{2730ACF1-3598-FDF7-0D0C-88EB06F54B01}"/>
                </a:ext>
              </a:extLst>
            </p:cNvPr>
            <p:cNvSpPr txBox="1"/>
            <p:nvPr/>
          </p:nvSpPr>
          <p:spPr>
            <a:xfrm>
              <a:off x="1981986" y="2788421"/>
              <a:ext cx="1082348"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日付の入力</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grpSp>
      <p:pic>
        <p:nvPicPr>
          <p:cNvPr id="42" name="D09">
            <a:hlinkClick r:id="" action="ppaction://media"/>
            <a:extLst>
              <a:ext uri="{FF2B5EF4-FFF2-40B4-BE49-F238E27FC236}">
                <a16:creationId xmlns:a16="http://schemas.microsoft.com/office/drawing/2014/main" id="{BA0E0FF0-215A-BD0D-7D06-A54883E8FFD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69200" y="474848"/>
            <a:ext cx="406400" cy="406400"/>
          </a:xfrm>
          <a:prstGeom prst="rect">
            <a:avLst/>
          </a:prstGeom>
        </p:spPr>
      </p:pic>
      <p:sp>
        <p:nvSpPr>
          <p:cNvPr id="47" name="テキスト ボックス 46">
            <a:extLst>
              <a:ext uri="{FF2B5EF4-FFF2-40B4-BE49-F238E27FC236}">
                <a16:creationId xmlns:a16="http://schemas.microsoft.com/office/drawing/2014/main" id="{9CC5E895-1C3B-8DAB-EEEA-667EBF080851}"/>
              </a:ext>
            </a:extLst>
          </p:cNvPr>
          <p:cNvSpPr txBox="1"/>
          <p:nvPr/>
        </p:nvSpPr>
        <p:spPr>
          <a:xfrm>
            <a:off x="4118911" y="2886186"/>
            <a:ext cx="3856689" cy="307777"/>
          </a:xfrm>
          <a:prstGeom prst="rect">
            <a:avLst/>
          </a:prstGeom>
          <a:noFill/>
        </p:spPr>
        <p:txBody>
          <a:bodyPr wrap="square">
            <a:spAutoFit/>
          </a:bodyPr>
          <a:lstStyle/>
          <a:p>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これが</a:t>
            </a:r>
            <a:r>
              <a:rPr kumimoji="1" lang="en-US" altLang="ja-JP" sz="1400" b="1" kern="1200" dirty="0">
                <a:solidFill>
                  <a:srgbClr val="FF0000"/>
                </a:solidFill>
                <a:effectLst/>
                <a:latin typeface="游ゴシック" panose="020B0400000000000000" pitchFamily="50" charset="-128"/>
                <a:ea typeface="游ゴシック" panose="020B0400000000000000" pitchFamily="50" charset="-128"/>
              </a:rPr>
              <a:t>RICOH </a:t>
            </a:r>
            <a:r>
              <a:rPr kumimoji="1" lang="ja-JP" altLang="ja-JP" sz="1400" b="1" kern="1200" dirty="0">
                <a:solidFill>
                  <a:srgbClr val="FF0000"/>
                </a:solidFill>
                <a:effectLst/>
                <a:latin typeface="游ゴシック" panose="020B0400000000000000" pitchFamily="50" charset="-128"/>
                <a:ea typeface="游ゴシック" panose="020B0400000000000000" pitchFamily="50" charset="-128"/>
              </a:rPr>
              <a:t>カンタン検索プラグインです</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80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12770" fill="hold"/>
                                        <p:tgtEl>
                                          <p:spTgt spid="42"/>
                                        </p:tgtEl>
                                      </p:cBhvr>
                                    </p:cmd>
                                  </p:childTnLst>
                                </p:cTn>
                              </p:par>
                              <p:par>
                                <p:cTn id="7" presetID="10" presetClass="entr" presetSubtype="0" fill="hold" nodeType="withEffect">
                                  <p:stCondLst>
                                    <p:cond delay="250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500"/>
                                        <p:tgtEl>
                                          <p:spTgt spid="45"/>
                                        </p:tgtEl>
                                      </p:cBhvr>
                                    </p:animEffect>
                                  </p:childTnLst>
                                </p:cTn>
                              </p:par>
                              <p:par>
                                <p:cTn id="10" presetID="42" presetClass="entr" presetSubtype="0" fill="hold" nodeType="withEffect">
                                  <p:stCondLst>
                                    <p:cond delay="80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97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1210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42"/>
                </p:tgtEl>
              </p:cMediaNode>
            </p:audio>
          </p:childTnLst>
        </p:cTn>
      </p:par>
    </p:tnLst>
    <p:bldLst>
      <p:bldP spid="47" grpId="0"/>
    </p:bldLst>
  </p:timing>
</p:sld>
</file>

<file path=ppt/theme/theme1.xml><?xml version="1.0" encoding="utf-8"?>
<a:theme xmlns:a="http://schemas.openxmlformats.org/drawingml/2006/main" name="ホワイト">
  <a:themeElements>
    <a:clrScheme name="kin_colorbar">
      <a:dk1>
        <a:sysClr val="windowText" lastClr="000000"/>
      </a:dk1>
      <a:lt1>
        <a:sysClr val="window" lastClr="FFFFFF"/>
      </a:lt1>
      <a:dk2>
        <a:srgbClr val="1F497D"/>
      </a:dk2>
      <a:lt2>
        <a:srgbClr val="EEECE1"/>
      </a:lt2>
      <a:accent1>
        <a:srgbClr val="FFBF00"/>
      </a:accent1>
      <a:accent2>
        <a:srgbClr val="F75F1E"/>
      </a:accent2>
      <a:accent3>
        <a:srgbClr val="41CEF9"/>
      </a:accent3>
      <a:accent4>
        <a:srgbClr val="5BBC8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D9A1ECBA26C72418DB5F647F2B44DD9" ma:contentTypeVersion="10" ma:contentTypeDescription="新しいドキュメントを作成します。" ma:contentTypeScope="" ma:versionID="2e9ae9d39ad00d337af08e4aed0c805e">
  <xsd:schema xmlns:xsd="http://www.w3.org/2001/XMLSchema" xmlns:xs="http://www.w3.org/2001/XMLSchema" xmlns:p="http://schemas.microsoft.com/office/2006/metadata/properties" xmlns:ns2="0b43fd16-ae65-4d99-b7f9-46662c402abb" xmlns:ns3="f6c9241f-dd3a-4733-8cb0-cee6e5a922df" targetNamespace="http://schemas.microsoft.com/office/2006/metadata/properties" ma:root="true" ma:fieldsID="e9a2dad957c961b260b03216c9b34e54" ns2:_="" ns3:_="">
    <xsd:import namespace="0b43fd16-ae65-4d99-b7f9-46662c402abb"/>
    <xsd:import namespace="f6c9241f-dd3a-4733-8cb0-cee6e5a922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fd16-ae65-4d99-b7f9-46662c402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dfb5abf9-1b0b-4892-b803-d3ae41c38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c9241f-dd3a-4733-8cb0-cee6e5a922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6230011-2967-47a4-b2b6-b4a3e5a73cd1}" ma:internalName="TaxCatchAll" ma:showField="CatchAllData" ma:web="f6c9241f-dd3a-4733-8cb0-cee6e5a922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c9241f-dd3a-4733-8cb0-cee6e5a922df" xsi:nil="true"/>
    <lcf76f155ced4ddcb4097134ff3c332f xmlns="0b43fd16-ae65-4d99-b7f9-46662c402a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FC9B53-0090-4E4B-9A8F-9BA74B19C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fd16-ae65-4d99-b7f9-46662c402abb"/>
    <ds:schemaRef ds:uri="f6c9241f-dd3a-4733-8cb0-cee6e5a92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281648-8E68-4116-8861-47A79627BD0E}">
  <ds:schemaRefs>
    <ds:schemaRef ds:uri="http://schemas.microsoft.com/sharepoint/v3/contenttype/forms"/>
  </ds:schemaRefs>
</ds:datastoreItem>
</file>

<file path=customXml/itemProps3.xml><?xml version="1.0" encoding="utf-8"?>
<ds:datastoreItem xmlns:ds="http://schemas.openxmlformats.org/officeDocument/2006/customXml" ds:itemID="{9937AFCB-5136-4C4F-8200-BEE76EFE4C3F}">
  <ds:schemaRef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0b43fd16-ae65-4d99-b7f9-46662c402abb"/>
    <ds:schemaRef ds:uri="f6c9241f-dd3a-4733-8cb0-cee6e5a922df"/>
    <ds:schemaRef ds:uri="http://www.w3.org/XML/1998/namespace"/>
    <ds:schemaRef ds:uri="http://purl.org/dc/terms/"/>
    <ds:schemaRef ds:uri="55b700af-1008-4c13-88b0-49614ebf09b2"/>
    <ds:schemaRef ds:uri="7ae02d25-caee-48b1-a9cc-327c56bc8c71"/>
  </ds:schemaRefs>
</ds:datastoreItem>
</file>

<file path=docProps/app.xml><?xml version="1.0" encoding="utf-8"?>
<Properties xmlns="http://schemas.openxmlformats.org/officeDocument/2006/extended-properties" xmlns:vt="http://schemas.openxmlformats.org/officeDocument/2006/docPropsVTypes">
  <TotalTime>2594</TotalTime>
  <Words>845</Words>
  <Application>Microsoft Office PowerPoint</Application>
  <PresentationFormat>画面に合わせる (16:9)</PresentationFormat>
  <Paragraphs>74</Paragraphs>
  <Slides>10</Slides>
  <Notes>10</Notes>
  <HiddenSlides>0</HiddenSlides>
  <MMClips>10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YuGothic Medium</vt:lpstr>
      <vt:lpstr>メイリオ</vt:lpstr>
      <vt:lpstr>游ゴシック</vt:lpstr>
      <vt:lpstr>Yu Gothic Medium</vt:lpstr>
      <vt:lpstr>Arial</vt:lpstr>
      <vt:lpstr>ホワイト</vt:lpstr>
      <vt:lpstr>PowerPoint プレゼンテーション</vt:lpstr>
      <vt:lpstr>kintoneポータル画面</vt:lpstr>
      <vt:lpstr>新規売上の登録と自動採番</vt:lpstr>
      <vt:lpstr>新規売上の登録と自動採番</vt:lpstr>
      <vt:lpstr>PowerPoint プレゼンテーション</vt:lpstr>
      <vt:lpstr>在庫データのリアルタイム連携</vt:lpstr>
      <vt:lpstr>請求書のワンクリック作成</vt:lpstr>
      <vt:lpstr>帳票の確認と検索機能</vt:lpstr>
      <vt:lpstr>帳票の確認と検索機能</vt:lpstr>
      <vt:lpstr>デモのまとめ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kintone ハンズオンセミナーテンプレート</dc:title>
  <dc:creator>beem mouse</dc:creator>
  <cp:lastModifiedBy>松本孝志(PVC)</cp:lastModifiedBy>
  <cp:revision>51</cp:revision>
  <dcterms:created xsi:type="dcterms:W3CDTF">2023-11-29T10:49:36Z</dcterms:created>
  <dcterms:modified xsi:type="dcterms:W3CDTF">2025-08-04T09:17:40Z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0x0101001D9A1ECBA26C72418DB5F647F2B44DD9</vt:lpwstr>
  </property>
  <property fmtid="{D5CDD505-2E9C-101B-9397-08002B2CF9AE}" pid="3" name="MediaServiceImageTags">
    <vt:lpwstr/>
  </property>
</Properties>
</file>